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27" r:id="rId3"/>
    <p:sldId id="328" r:id="rId4"/>
    <p:sldId id="329" r:id="rId5"/>
    <p:sldId id="330" r:id="rId6"/>
    <p:sldId id="331" r:id="rId7"/>
    <p:sldId id="334" r:id="rId8"/>
    <p:sldId id="332" r:id="rId9"/>
    <p:sldId id="333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41" autoAdjust="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18.04.2023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575CF1-DD35-B4BC-FEC6-1506637C24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341482"/>
          </a:xfrm>
        </p:spPr>
        <p:txBody>
          <a:bodyPr>
            <a:normAutofit fontScale="90000"/>
          </a:bodyPr>
          <a:lstStyle/>
          <a:p>
            <a:r>
              <a:rPr lang="kk-KZ" dirty="0"/>
              <a:t>Микроэлектроника</a:t>
            </a:r>
            <a:br>
              <a:rPr lang="kk-KZ" dirty="0"/>
            </a:br>
            <a:r>
              <a:rPr lang="ru-RU" dirty="0"/>
              <a:t>1</a:t>
            </a:r>
            <a:r>
              <a:rPr lang="en-US" dirty="0"/>
              <a:t>3</a:t>
            </a:r>
            <a:r>
              <a:rPr lang="kk-KZ" dirty="0"/>
              <a:t>-лекция</a:t>
            </a:r>
            <a:br>
              <a:rPr lang="kk-KZ" dirty="0"/>
            </a:br>
            <a:br>
              <a:rPr lang="kk-KZ" dirty="0"/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 өткізгішті ПЗУ-дың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Read-only memory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оқуға арналған жадының) элементтері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2ECE12-368B-AA90-BA7B-CA187636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0367" y="5608948"/>
            <a:ext cx="9144000" cy="770641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PhD, </a:t>
            </a:r>
            <a:r>
              <a:rPr lang="kk-KZ" sz="2800" dirty="0"/>
              <a:t>Карибаев Б.А.</a:t>
            </a:r>
            <a:endParaRPr lang="ru-KZ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E4065A-3871-CCD3-FEFA-48E7EF2F30C5}"/>
              </a:ext>
            </a:extLst>
          </p:cNvPr>
          <p:cNvSpPr txBox="1"/>
          <p:nvPr/>
        </p:nvSpPr>
        <p:spPr>
          <a:xfrm>
            <a:off x="1774596" y="6056423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(1</a:t>
            </a:r>
            <a:r>
              <a:rPr lang="en-US" dirty="0"/>
              <a:t>8</a:t>
            </a:r>
            <a:r>
              <a:rPr lang="kk-KZ" dirty="0"/>
              <a:t>.04.2023)</a:t>
            </a:r>
            <a:br>
              <a:rPr lang="kk-KZ" dirty="0"/>
            </a:b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765830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2A69E9-D6BA-1AFA-FCB9-0C0BE1F0D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4524"/>
            <a:ext cx="10515600" cy="592243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қақпаның</a:t>
            </a:r>
            <a:r>
              <a:rPr lang="ru-RU" dirty="0"/>
              <a:t> </a:t>
            </a:r>
            <a:r>
              <a:rPr lang="ru-RU" dirty="0" err="1"/>
              <a:t>зарядтау</a:t>
            </a:r>
            <a:r>
              <a:rPr lang="ru-RU" dirty="0"/>
              <a:t> </a:t>
            </a:r>
            <a:r>
              <a:rPr lang="ru-RU" dirty="0" err="1"/>
              <a:t>механизмі</a:t>
            </a:r>
            <a:r>
              <a:rPr lang="ru-RU" dirty="0"/>
              <a:t> </a:t>
            </a:r>
            <a:r>
              <a:rPr lang="ru-RU" dirty="0" err="1"/>
              <a:t>келесідей</a:t>
            </a:r>
            <a:r>
              <a:rPr lang="ru-RU" dirty="0"/>
              <a:t>. </a:t>
            </a:r>
            <a:r>
              <a:rPr lang="ru-RU" dirty="0" err="1"/>
              <a:t>Теріс</a:t>
            </a:r>
            <a:r>
              <a:rPr lang="ru-RU" dirty="0"/>
              <a:t> потенциал </a:t>
            </a:r>
            <a:r>
              <a:rPr lang="en-US" dirty="0"/>
              <a:t>p-</a:t>
            </a:r>
            <a:r>
              <a:rPr lang="ru-RU" dirty="0" err="1"/>
              <a:t>арналы</a:t>
            </a:r>
            <a:r>
              <a:rPr lang="ru-RU" dirty="0"/>
              <a:t> МДП</a:t>
            </a:r>
            <a:r>
              <a:rPr lang="en-US" dirty="0"/>
              <a:t> </a:t>
            </a:r>
            <a:r>
              <a:rPr lang="ru-RU" dirty="0" err="1"/>
              <a:t>транзистордың</a:t>
            </a:r>
            <a:r>
              <a:rPr lang="ru-RU" dirty="0"/>
              <a:t> сток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. Ол </a:t>
            </a:r>
            <a:r>
              <a:rPr lang="ru-RU" dirty="0" err="1"/>
              <a:t>өскен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сарқылу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ондағы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өседі</a:t>
            </a:r>
            <a:r>
              <a:rPr lang="ru-RU" dirty="0"/>
              <a:t>. </a:t>
            </a:r>
            <a:r>
              <a:rPr lang="ru-RU" dirty="0" err="1"/>
              <a:t>Таусылған</a:t>
            </a:r>
            <a:r>
              <a:rPr lang="ru-RU" dirty="0"/>
              <a:t> </a:t>
            </a:r>
            <a:r>
              <a:rPr lang="ru-RU" dirty="0" err="1"/>
              <a:t>қабаттың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нег.емес</a:t>
            </a:r>
            <a:r>
              <a:rPr lang="ru-RU" dirty="0"/>
              <a:t> </a:t>
            </a:r>
            <a:r>
              <a:rPr lang="ru-RU" dirty="0" err="1"/>
              <a:t>тасымалдаушылар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 сток </a:t>
            </a:r>
            <a:r>
              <a:rPr lang="en-US" dirty="0"/>
              <a:t>p+ </a:t>
            </a:r>
            <a:r>
              <a:rPr lang="ru-RU" dirty="0" err="1"/>
              <a:t>аймағынан</a:t>
            </a:r>
            <a:r>
              <a:rPr lang="ru-RU" dirty="0"/>
              <a:t> </a:t>
            </a:r>
            <a:r>
              <a:rPr lang="ru-RU" dirty="0" err="1"/>
              <a:t>субстраттың</a:t>
            </a:r>
            <a:r>
              <a:rPr lang="ru-RU" dirty="0"/>
              <a:t> </a:t>
            </a:r>
            <a:r>
              <a:rPr lang="en-US" dirty="0"/>
              <a:t>n </a:t>
            </a:r>
            <a:r>
              <a:rPr lang="ru-RU" dirty="0" err="1"/>
              <a:t>аймағына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кернеулігінің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критикалық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en-US" dirty="0"/>
              <a:t>n-</a:t>
            </a:r>
            <a:r>
              <a:rPr lang="ru-RU" dirty="0" err="1"/>
              <a:t>аймақтағы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/>
              <a:t>көшкіндік</a:t>
            </a:r>
            <a:r>
              <a:rPr lang="ru-RU" dirty="0"/>
              <a:t> </a:t>
            </a:r>
            <a:r>
              <a:rPr lang="ru-RU" dirty="0" err="1"/>
              <a:t>көбеюі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ығысқан</a:t>
            </a:r>
            <a:r>
              <a:rPr lang="ru-RU" dirty="0"/>
              <a:t> сток </a:t>
            </a:r>
            <a:r>
              <a:rPr lang="en-US" dirty="0"/>
              <a:t>n-p </a:t>
            </a:r>
            <a:r>
              <a:rPr lang="ru-RU" dirty="0" err="1"/>
              <a:t>түйісуінің</a:t>
            </a:r>
            <a:r>
              <a:rPr lang="ru-RU" dirty="0"/>
              <a:t> </a:t>
            </a:r>
            <a:r>
              <a:rPr lang="ru-RU" dirty="0" err="1"/>
              <a:t>сарқылу</a:t>
            </a:r>
            <a:r>
              <a:rPr lang="ru-RU" dirty="0"/>
              <a:t> </a:t>
            </a:r>
            <a:r>
              <a:rPr lang="ru-RU" dirty="0" err="1"/>
              <a:t>аймағындағы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 </a:t>
            </a:r>
            <a:r>
              <a:rPr lang="ru-RU" dirty="0" err="1"/>
              <a:t>оксиді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қақпаға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бар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энергиялы</a:t>
            </a:r>
            <a:r>
              <a:rPr lang="ru-RU" dirty="0"/>
              <a:t> («</a:t>
            </a:r>
            <a:r>
              <a:rPr lang="ru-RU" dirty="0" err="1"/>
              <a:t>ыстық</a:t>
            </a:r>
            <a:r>
              <a:rPr lang="ru-RU" dirty="0"/>
              <a:t>»)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B0D754-CBAB-1417-5204-E9E5D8934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10"/>
          <a:stretch/>
        </p:blipFill>
        <p:spPr>
          <a:xfrm>
            <a:off x="3770439" y="4679105"/>
            <a:ext cx="5048250" cy="217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26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6C25A6C-A79E-8BDE-DD28-2E81053EF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3377"/>
            <a:ext cx="10515600" cy="5903586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қақпаны</a:t>
            </a:r>
            <a:r>
              <a:rPr lang="ru-RU" dirty="0"/>
              <a:t> </a:t>
            </a:r>
            <a:r>
              <a:rPr lang="ru-RU" dirty="0" err="1"/>
              <a:t>электрондармен</a:t>
            </a:r>
            <a:r>
              <a:rPr lang="ru-RU" dirty="0"/>
              <a:t> </a:t>
            </a:r>
            <a:r>
              <a:rPr lang="ru-RU" dirty="0" err="1"/>
              <a:t>зарядтағаннан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en-US" dirty="0"/>
              <a:t>p-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en-US" dirty="0"/>
              <a:t>MIS </a:t>
            </a:r>
            <a:r>
              <a:rPr lang="ru-RU" dirty="0" err="1"/>
              <a:t>транзисторының</a:t>
            </a:r>
            <a:r>
              <a:rPr lang="ru-RU" dirty="0"/>
              <a:t> </a:t>
            </a:r>
            <a:r>
              <a:rPr lang="ru-RU" dirty="0" err="1"/>
              <a:t>арнасының</a:t>
            </a:r>
            <a:r>
              <a:rPr lang="ru-RU" dirty="0"/>
              <a:t> </a:t>
            </a:r>
            <a:r>
              <a:rPr lang="ru-RU" dirty="0" err="1"/>
              <a:t>аймағында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қабат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транзистор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. «0» </a:t>
            </a:r>
            <a:r>
              <a:rPr lang="ru-RU" dirty="0" err="1"/>
              <a:t>сақтайды</a:t>
            </a:r>
            <a:r>
              <a:rPr lang="ru-RU" dirty="0"/>
              <a:t>.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кремний </a:t>
            </a:r>
            <a:r>
              <a:rPr lang="ru-RU" dirty="0" err="1"/>
              <a:t>диоксидімен</a:t>
            </a:r>
            <a:r>
              <a:rPr lang="ru-RU" dirty="0"/>
              <a:t> </a:t>
            </a:r>
            <a:r>
              <a:rPr lang="ru-RU" dirty="0" err="1"/>
              <a:t>қоршалғандықтан</a:t>
            </a:r>
            <a:r>
              <a:rPr lang="ru-RU" dirty="0"/>
              <a:t>,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қақпадағы</a:t>
            </a:r>
            <a:r>
              <a:rPr lang="ru-RU" dirty="0"/>
              <a:t> заряд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Зарядтың</a:t>
            </a:r>
            <a:r>
              <a:rPr lang="ru-RU" dirty="0"/>
              <a:t> </a:t>
            </a:r>
            <a:r>
              <a:rPr lang="ru-RU" dirty="0" err="1"/>
              <a:t>тұрақтылығын</a:t>
            </a:r>
            <a:r>
              <a:rPr lang="ru-RU" dirty="0"/>
              <a:t> </a:t>
            </a:r>
            <a:r>
              <a:rPr lang="ru-RU" dirty="0" err="1"/>
              <a:t>зерттеулер</a:t>
            </a:r>
            <a:r>
              <a:rPr lang="ru-RU" dirty="0"/>
              <a:t> </a:t>
            </a:r>
            <a:r>
              <a:rPr lang="ru-RU" dirty="0" err="1"/>
              <a:t>көрсеткендей</a:t>
            </a:r>
            <a:r>
              <a:rPr lang="ru-RU" dirty="0"/>
              <a:t>, </a:t>
            </a:r>
            <a:r>
              <a:rPr lang="ru-RU" dirty="0" err="1"/>
              <a:t>тіпті</a:t>
            </a:r>
            <a:r>
              <a:rPr lang="ru-RU" dirty="0"/>
              <a:t> 125 ° </a:t>
            </a:r>
            <a:r>
              <a:rPr lang="en-US" dirty="0"/>
              <a:t>C </a:t>
            </a:r>
            <a:r>
              <a:rPr lang="ru-RU" dirty="0" err="1"/>
              <a:t>температурада</a:t>
            </a:r>
            <a:r>
              <a:rPr lang="ru-RU" dirty="0"/>
              <a:t> 10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заряд </a:t>
            </a:r>
            <a:r>
              <a:rPr lang="ru-RU" dirty="0" err="1"/>
              <a:t>бастапқы</a:t>
            </a:r>
            <a:r>
              <a:rPr lang="ru-RU" dirty="0"/>
              <a:t> </a:t>
            </a:r>
            <a:r>
              <a:rPr lang="ru-RU" dirty="0" err="1"/>
              <a:t>мәнінен</a:t>
            </a:r>
            <a:r>
              <a:rPr lang="ru-RU" dirty="0"/>
              <a:t> тек 30% -</a:t>
            </a:r>
            <a:r>
              <a:rPr lang="ru-RU" dirty="0" err="1"/>
              <a:t>ға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төмендей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4C262E-A246-3207-8B0A-0AEDFB8DAD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10"/>
          <a:stretch/>
        </p:blipFill>
        <p:spPr>
          <a:xfrm>
            <a:off x="3779866" y="4405728"/>
            <a:ext cx="5048250" cy="217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46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96828-B8AA-2AE2-6F83-A5AA1E06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!!!!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B764D-0852-1D0D-7212-8F711A279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PROM-</a:t>
            </a:r>
            <a:r>
              <a:rPr lang="ru-RU" dirty="0"/>
              <a:t>да </a:t>
            </a:r>
            <a:r>
              <a:rPr lang="ru-RU" dirty="0" err="1"/>
              <a:t>сақталған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өшіру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өрісін</a:t>
            </a:r>
            <a:r>
              <a:rPr lang="ru-RU" dirty="0"/>
              <a:t> </a:t>
            </a:r>
            <a:r>
              <a:rPr lang="ru-RU" dirty="0" err="1"/>
              <a:t>ультракүлгін</a:t>
            </a:r>
            <a:r>
              <a:rPr lang="ru-RU" dirty="0"/>
              <a:t> </a:t>
            </a:r>
            <a:r>
              <a:rPr lang="ru-RU" dirty="0" err="1"/>
              <a:t>сәулелермен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фотондар</a:t>
            </a:r>
            <a:r>
              <a:rPr lang="ru-RU" dirty="0"/>
              <a:t> </a:t>
            </a:r>
            <a:r>
              <a:rPr lang="ru-RU" dirty="0" err="1"/>
              <a:t>субстратқа</a:t>
            </a:r>
            <a:r>
              <a:rPr lang="ru-RU" dirty="0"/>
              <a:t> </a:t>
            </a:r>
            <a:r>
              <a:rPr lang="ru-RU" dirty="0" err="1"/>
              <a:t>оралған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бағытта</a:t>
            </a:r>
            <a:r>
              <a:rPr lang="ru-RU" dirty="0"/>
              <a:t> </a:t>
            </a:r>
            <a:r>
              <a:rPr lang="ru-RU" dirty="0" err="1"/>
              <a:t>өту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</a:t>
            </a:r>
            <a:r>
              <a:rPr lang="ru-RU" dirty="0" err="1"/>
              <a:t>энергияны</a:t>
            </a:r>
            <a:r>
              <a:rPr lang="ru-RU" dirty="0"/>
              <a:t> </a:t>
            </a:r>
            <a:r>
              <a:rPr lang="ru-RU" dirty="0" err="1"/>
              <a:t>электрондарға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сәулелену</a:t>
            </a:r>
            <a:r>
              <a:rPr lang="ru-RU" dirty="0"/>
              <a:t> </a:t>
            </a:r>
            <a:r>
              <a:rPr lang="ru-RU" dirty="0" err="1"/>
              <a:t>толқынының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</a:t>
            </a:r>
            <a:r>
              <a:rPr lang="ru-RU" dirty="0" err="1"/>
              <a:t>жеткілікті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 </a:t>
            </a:r>
            <a:r>
              <a:rPr lang="ru-RU" dirty="0" err="1"/>
              <a:t>Өшіру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құрылғылардан</a:t>
            </a:r>
            <a:r>
              <a:rPr lang="ru-RU" dirty="0"/>
              <a:t> жад </a:t>
            </a:r>
            <a:r>
              <a:rPr lang="ru-RU" dirty="0" err="1"/>
              <a:t>микросхемасын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 керек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99437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7BD78-F18A-E68E-076F-EE5BBC15F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затворлы</a:t>
            </a:r>
            <a:r>
              <a:rPr lang="ru-RU" dirty="0"/>
              <a:t> МДП-транзистор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D85740-E318-04A1-A9FC-08E633D06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874"/>
            <a:ext cx="10515600" cy="4744089"/>
          </a:xfrm>
        </p:spPr>
        <p:txBody>
          <a:bodyPr/>
          <a:lstStyle/>
          <a:p>
            <a:pPr marL="0" indent="0" algn="just">
              <a:buNone/>
            </a:pPr>
            <a:r>
              <a:rPr lang="ru-RU"/>
              <a:t>Ақпараттық сыйымдылығы жоғары және жоғары жылдамдықты </a:t>
            </a:r>
            <a:r>
              <a:rPr lang="kk-KZ"/>
              <a:t>СБИС</a:t>
            </a:r>
            <a:r>
              <a:rPr lang="en-US"/>
              <a:t> EEPROM-</a:t>
            </a:r>
            <a:r>
              <a:rPr lang="ru-RU"/>
              <a:t>дың сақтау элементтері екі қақпаға арналған поликремнийлі пленкаларын қолдану арқылы біріктірілген технология негізінде жасалған қалқымалы және басқару қақпалары бар </a:t>
            </a:r>
            <a:r>
              <a:rPr lang="en-US"/>
              <a:t>n-</a:t>
            </a:r>
            <a:r>
              <a:rPr lang="ru-RU"/>
              <a:t>каналды МДП</a:t>
            </a:r>
            <a:r>
              <a:rPr lang="en-US"/>
              <a:t> </a:t>
            </a:r>
            <a:r>
              <a:rPr lang="ru-RU"/>
              <a:t>транзисторлары болып табылады. 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267D35-D77D-2082-DA45-AB3E43295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150" y="3599793"/>
            <a:ext cx="5110850" cy="29225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6BDAF6-6AB6-5556-C4D5-8DD6FE361996}"/>
              </a:ext>
            </a:extLst>
          </p:cNvPr>
          <p:cNvSpPr txBox="1"/>
          <p:nvPr/>
        </p:nvSpPr>
        <p:spPr>
          <a:xfrm>
            <a:off x="6761424" y="3804918"/>
            <a:ext cx="42113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400" dirty="0"/>
              <a:t>1 - </a:t>
            </a:r>
            <a:r>
              <a:rPr lang="ru-KZ" sz="2400" dirty="0" err="1"/>
              <a:t>басқару</a:t>
            </a:r>
            <a:r>
              <a:rPr lang="ru-KZ" sz="2400" dirty="0"/>
              <a:t> </a:t>
            </a:r>
            <a:r>
              <a:rPr lang="ru-KZ" sz="2400" dirty="0" err="1"/>
              <a:t>қақпасы</a:t>
            </a:r>
            <a:r>
              <a:rPr lang="ru-KZ" sz="2400" dirty="0"/>
              <a:t>, 2 - </a:t>
            </a:r>
            <a:r>
              <a:rPr lang="ru-KZ" sz="2400" dirty="0" err="1"/>
              <a:t>қалқымалы</a:t>
            </a:r>
            <a:r>
              <a:rPr lang="ru-KZ" sz="2400" dirty="0"/>
              <a:t> </a:t>
            </a:r>
            <a:r>
              <a:rPr lang="ru-KZ" sz="2400" dirty="0" err="1"/>
              <a:t>қақпа</a:t>
            </a:r>
            <a:r>
              <a:rPr lang="ru-KZ" sz="2400" dirty="0"/>
              <a:t>, 3 - </a:t>
            </a:r>
            <a:r>
              <a:rPr lang="ru-KZ" sz="2400" dirty="0" err="1"/>
              <a:t>жұқа</a:t>
            </a:r>
            <a:r>
              <a:rPr lang="ru-KZ" sz="2400" dirty="0"/>
              <a:t> </a:t>
            </a:r>
            <a:r>
              <a:rPr lang="ru-KZ" sz="2400" dirty="0" err="1"/>
              <a:t>туннельдік</a:t>
            </a:r>
            <a:r>
              <a:rPr lang="ru-KZ" sz="2400" dirty="0"/>
              <a:t> диэлектрик, 4 - </a:t>
            </a:r>
            <a:r>
              <a:rPr lang="ru-KZ" sz="2400" dirty="0" err="1"/>
              <a:t>қақпа</a:t>
            </a:r>
            <a:r>
              <a:rPr lang="ru-KZ" sz="2400" dirty="0"/>
              <a:t> </a:t>
            </a:r>
            <a:r>
              <a:rPr lang="ru-KZ" sz="2400" dirty="0" err="1"/>
              <a:t>диэлектригі</a:t>
            </a:r>
            <a:r>
              <a:rPr lang="ru-KZ" sz="2400" dirty="0"/>
              <a:t>, 5 - алюминий </a:t>
            </a:r>
            <a:r>
              <a:rPr lang="ru-KZ" sz="2400" dirty="0" err="1"/>
              <a:t>металлизациясы</a:t>
            </a:r>
            <a:r>
              <a:rPr lang="ru-KZ" sz="2400" dirty="0"/>
              <a:t>, 6 - </a:t>
            </a:r>
            <a:r>
              <a:rPr lang="ru-KZ" sz="2400" dirty="0" err="1"/>
              <a:t>элементаралық</a:t>
            </a:r>
            <a:r>
              <a:rPr lang="ru-KZ" sz="2400" dirty="0"/>
              <a:t> </a:t>
            </a:r>
            <a:r>
              <a:rPr lang="ru-KZ" sz="2400" dirty="0" err="1"/>
              <a:t>оқшаулау</a:t>
            </a:r>
            <a:r>
              <a:rPr lang="ru-KZ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3323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999B333-518B-3380-8831-CAFA44580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9938"/>
            <a:ext cx="10515600" cy="584702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типтегі</a:t>
            </a:r>
            <a:r>
              <a:rPr lang="ru-RU" dirty="0"/>
              <a:t> </a:t>
            </a:r>
            <a:r>
              <a:rPr lang="ru-RU" dirty="0" err="1"/>
              <a:t>транзисторлардың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ерекшелігі</a:t>
            </a:r>
            <a:r>
              <a:rPr lang="ru-RU" dirty="0"/>
              <a:t> -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импульстің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өшіру</a:t>
            </a:r>
            <a:r>
              <a:rPr lang="ru-RU" dirty="0"/>
              <a:t> (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зарядты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қақпадан</a:t>
            </a:r>
            <a:r>
              <a:rPr lang="ru-RU" dirty="0"/>
              <a:t> </a:t>
            </a:r>
            <a:r>
              <a:rPr lang="ru-RU" dirty="0" err="1"/>
              <a:t>шығару</a:t>
            </a:r>
            <a:r>
              <a:rPr lang="ru-RU" dirty="0"/>
              <a:t>) </a:t>
            </a:r>
            <a:r>
              <a:rPr lang="ru-RU" dirty="0" err="1"/>
              <a:t>процесінің</a:t>
            </a:r>
            <a:r>
              <a:rPr lang="ru-RU" dirty="0"/>
              <a:t> </a:t>
            </a:r>
            <a:r>
              <a:rPr lang="ru-RU" dirty="0" err="1"/>
              <a:t>мүмкіндігі</a:t>
            </a:r>
            <a:r>
              <a:rPr lang="ru-RU" dirty="0"/>
              <a:t>.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өшіретін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жад </a:t>
            </a:r>
            <a:r>
              <a:rPr lang="ru-RU" dirty="0" err="1"/>
              <a:t>құрылғылары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жүйеден</a:t>
            </a:r>
            <a:r>
              <a:rPr lang="ru-RU" dirty="0"/>
              <a:t> </a:t>
            </a:r>
            <a:r>
              <a:rPr lang="ru-RU" dirty="0" err="1"/>
              <a:t>бөлшектеуді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етпей</a:t>
            </a:r>
            <a:r>
              <a:rPr lang="ru-RU" dirty="0"/>
              <a:t>, </a:t>
            </a:r>
            <a:r>
              <a:rPr lang="ru-RU" dirty="0" err="1"/>
              <a:t>барлығын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тек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жазуға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Жад </a:t>
            </a:r>
            <a:r>
              <a:rPr lang="ru-RU" dirty="0" err="1"/>
              <a:t>элементі</a:t>
            </a:r>
            <a:r>
              <a:rPr lang="ru-RU" dirty="0"/>
              <a:t> </a:t>
            </a:r>
            <a:r>
              <a:rPr lang="ru-RU" dirty="0" err="1"/>
              <a:t>сыйымдылықты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қақпасы-қалқымалы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-субстрат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басқарылады</a:t>
            </a:r>
            <a:r>
              <a:rPr lang="ru-RU" dirty="0"/>
              <a:t>. </a:t>
            </a:r>
            <a:r>
              <a:rPr lang="ru-RU" dirty="0" err="1"/>
              <a:t>Максималды</a:t>
            </a:r>
            <a:r>
              <a:rPr lang="ru-RU" dirty="0"/>
              <a:t> </a:t>
            </a:r>
            <a:r>
              <a:rPr lang="ru-RU" dirty="0" err="1"/>
              <a:t>сыйымдылықты</a:t>
            </a:r>
            <a:r>
              <a:rPr lang="ru-RU" dirty="0"/>
              <a:t> </a:t>
            </a:r>
            <a:r>
              <a:rPr lang="ru-RU" dirty="0" err="1"/>
              <a:t>байланыстыруға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затвор </a:t>
            </a:r>
            <a:r>
              <a:rPr lang="ru-RU" dirty="0" err="1"/>
              <a:t>аралық</a:t>
            </a:r>
            <a:r>
              <a:rPr lang="ru-RU" dirty="0"/>
              <a:t> </a:t>
            </a:r>
            <a:r>
              <a:rPr lang="ru-RU" dirty="0" err="1"/>
              <a:t>диэлектриктің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 </a:t>
            </a:r>
            <a:r>
              <a:rPr lang="ru-RU" dirty="0" err="1"/>
              <a:t>диэлектрикінің</a:t>
            </a:r>
            <a:r>
              <a:rPr lang="ru-RU" dirty="0"/>
              <a:t> </a:t>
            </a:r>
            <a:r>
              <a:rPr lang="ru-RU" dirty="0" err="1"/>
              <a:t>қалыңдығына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Туннельдік</a:t>
            </a:r>
            <a:r>
              <a:rPr lang="ru-RU" dirty="0"/>
              <a:t> </a:t>
            </a:r>
            <a:r>
              <a:rPr lang="ru-RU" dirty="0" err="1"/>
              <a:t>диэлектригі</a:t>
            </a:r>
            <a:r>
              <a:rPr lang="ru-RU" dirty="0"/>
              <a:t> бар </a:t>
            </a:r>
            <a:r>
              <a:rPr lang="ru-RU" dirty="0" err="1"/>
              <a:t>құрылымдар</a:t>
            </a:r>
            <a:r>
              <a:rPr lang="ru-RU" dirty="0"/>
              <a:t> жад </a:t>
            </a:r>
            <a:r>
              <a:rPr lang="ru-RU" dirty="0" err="1"/>
              <a:t>элементін</a:t>
            </a:r>
            <a:r>
              <a:rPr lang="ru-RU" dirty="0"/>
              <a:t> </a:t>
            </a:r>
            <a:r>
              <a:rPr lang="ru-RU" dirty="0" err="1"/>
              <a:t>бағдарламалауды</a:t>
            </a:r>
            <a:r>
              <a:rPr lang="ru-RU" dirty="0"/>
              <a:t> да, </a:t>
            </a:r>
            <a:r>
              <a:rPr lang="ru-RU" dirty="0" err="1"/>
              <a:t>өшіруді</a:t>
            </a:r>
            <a:r>
              <a:rPr lang="ru-RU" dirty="0"/>
              <a:t> де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қайталанатын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орындауға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зарядтың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жад </a:t>
            </a:r>
            <a:r>
              <a:rPr lang="ru-RU" dirty="0" err="1"/>
              <a:t>ұяшығының</a:t>
            </a:r>
            <a:r>
              <a:rPr lang="ru-RU" dirty="0"/>
              <a:t> </a:t>
            </a:r>
            <a:r>
              <a:rPr lang="ru-RU" dirty="0" err="1"/>
              <a:t>геометриялық</a:t>
            </a:r>
            <a:r>
              <a:rPr lang="ru-RU" dirty="0"/>
              <a:t> </a:t>
            </a:r>
            <a:r>
              <a:rPr lang="ru-RU" dirty="0" err="1"/>
              <a:t>параметрлерімен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қақпасына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 </a:t>
            </a:r>
            <a:r>
              <a:rPr lang="ru-RU" dirty="0" err="1"/>
              <a:t>импульстерінің</a:t>
            </a:r>
            <a:r>
              <a:rPr lang="ru-RU" dirty="0"/>
              <a:t> </a:t>
            </a:r>
            <a:r>
              <a:rPr lang="ru-RU" dirty="0" err="1"/>
              <a:t>амплитудасымен</a:t>
            </a:r>
            <a:r>
              <a:rPr lang="ru-RU" dirty="0"/>
              <a:t> </a:t>
            </a:r>
            <a:r>
              <a:rPr lang="ru-RU" dirty="0" err="1"/>
              <a:t>анықталатыны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381564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EB494-85E9-8987-F793-C39F5E1D1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438"/>
            <a:ext cx="10515600" cy="1325563"/>
          </a:xfrm>
        </p:spPr>
        <p:txBody>
          <a:bodyPr/>
          <a:lstStyle/>
          <a:p>
            <a:r>
              <a:rPr lang="ru-RU" dirty="0"/>
              <a:t>Приборы с зарядовой связью (ПЗС)</a:t>
            </a:r>
            <a:br>
              <a:rPr lang="ru-RU" dirty="0"/>
            </a:br>
            <a:r>
              <a:rPr lang="en-US" dirty="0"/>
              <a:t>CCD, charge-coupled device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EDF373-A098-8FC6-D294-9D282BFA4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124"/>
            <a:ext cx="6624484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ПЗС, </a:t>
            </a:r>
            <a:r>
              <a:rPr lang="ru-RU" dirty="0" err="1"/>
              <a:t>зарядпен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Ол </a:t>
            </a:r>
            <a:r>
              <a:rPr lang="ru-RU" dirty="0" err="1"/>
              <a:t>бастапқыда</a:t>
            </a:r>
            <a:r>
              <a:rPr lang="ru-RU" dirty="0"/>
              <a:t> </a:t>
            </a:r>
            <a:r>
              <a:rPr lang="ru-RU" dirty="0" err="1"/>
              <a:t>жады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құрылғысы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пайдаланылды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ПЗС </a:t>
            </a:r>
            <a:r>
              <a:rPr lang="ru-RU" dirty="0" err="1"/>
              <a:t>жарықты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</a:t>
            </a:r>
            <a:r>
              <a:rPr lang="ru-RU" dirty="0" err="1"/>
              <a:t>сигналға</a:t>
            </a:r>
            <a:r>
              <a:rPr lang="ru-RU" dirty="0"/>
              <a:t> </a:t>
            </a:r>
            <a:r>
              <a:rPr lang="ru-RU" dirty="0" err="1"/>
              <a:t>түрлендіруші</a:t>
            </a:r>
            <a:r>
              <a:rPr lang="ru-RU" dirty="0"/>
              <a:t> </a:t>
            </a:r>
            <a:r>
              <a:rPr lang="ru-RU" dirty="0" err="1"/>
              <a:t>құрылғы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түрлендіргіштер</a:t>
            </a:r>
            <a:r>
              <a:rPr lang="ru-RU" dirty="0"/>
              <a:t> </a:t>
            </a:r>
            <a:r>
              <a:rPr lang="ru-RU" dirty="0" err="1"/>
              <a:t>бейнекамералар</a:t>
            </a:r>
            <a:r>
              <a:rPr lang="ru-RU" dirty="0"/>
              <a:t> мен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камераларда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9AFA3DF-1A96-35FA-580D-9A7E02028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468" y="4560647"/>
            <a:ext cx="2412560" cy="211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ow does a CCD Sensor Work in Digital Cameras">
            <a:extLst>
              <a:ext uri="{FF2B5EF4-FFF2-40B4-BE49-F238E27FC236}">
                <a16:creationId xmlns:a16="http://schemas.microsoft.com/office/drawing/2014/main" id="{F410AF0C-ED91-57BB-6C19-8675B09A3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024" y="4953002"/>
            <a:ext cx="28479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finition of CCD sensor | PCMag">
            <a:extLst>
              <a:ext uri="{FF2B5EF4-FFF2-40B4-BE49-F238E27FC236}">
                <a16:creationId xmlns:a16="http://schemas.microsoft.com/office/drawing/2014/main" id="{F084437B-D7B7-70C2-87C0-A48C35231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4302" y="1233386"/>
            <a:ext cx="3927347" cy="464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282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53D76B-EEE9-3BD4-E2A5-800441867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0271"/>
            <a:ext cx="10515600" cy="5606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CCD-</a:t>
            </a:r>
            <a:r>
              <a:rPr lang="ru-RU" sz="3200" dirty="0"/>
              <a:t>де информация заряд </a:t>
            </a:r>
            <a:r>
              <a:rPr lang="ru-RU" sz="3200" dirty="0" err="1"/>
              <a:t>тасымалда</a:t>
            </a:r>
            <a:r>
              <a:rPr lang="kk-KZ" sz="3200" dirty="0"/>
              <a:t>нуы</a:t>
            </a:r>
            <a:r>
              <a:rPr lang="ru-RU" sz="3200" dirty="0"/>
              <a:t>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беріледі</a:t>
            </a:r>
            <a:r>
              <a:rPr lang="ru-RU" sz="3200" dirty="0"/>
              <a:t>. </a:t>
            </a:r>
            <a:r>
              <a:rPr lang="ru-RU" sz="3200" dirty="0" err="1"/>
              <a:t>Белсенді</a:t>
            </a:r>
            <a:r>
              <a:rPr lang="ru-RU" sz="3200" dirty="0"/>
              <a:t> орта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</a:t>
            </a:r>
            <a:r>
              <a:rPr lang="ru-RU" sz="3200" dirty="0"/>
              <a:t> пленка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. </a:t>
            </a:r>
            <a:r>
              <a:rPr lang="ru-RU" sz="3200" dirty="0" err="1"/>
              <a:t>Ақпаратты</a:t>
            </a:r>
            <a:r>
              <a:rPr lang="ru-RU" sz="3200" dirty="0"/>
              <a:t> </a:t>
            </a:r>
            <a:r>
              <a:rPr lang="ru-RU" sz="3200" dirty="0" err="1"/>
              <a:t>тасымалдаушы</a:t>
            </a:r>
            <a:r>
              <a:rPr lang="ru-RU" sz="3200" dirty="0"/>
              <a:t> </a:t>
            </a:r>
            <a:r>
              <a:rPr lang="ru-RU" sz="3200" dirty="0" err="1"/>
              <a:t>дәстүрлі</a:t>
            </a:r>
            <a:r>
              <a:rPr lang="ru-RU" sz="3200" dirty="0"/>
              <a:t> </a:t>
            </a:r>
            <a:r>
              <a:rPr lang="ru-RU" sz="3200" dirty="0" err="1"/>
              <a:t>интегралды</a:t>
            </a:r>
            <a:r>
              <a:rPr lang="ru-RU" sz="3200" dirty="0"/>
              <a:t> </a:t>
            </a:r>
            <a:r>
              <a:rPr lang="ru-RU" sz="3200" dirty="0" err="1"/>
              <a:t>электроникадан</a:t>
            </a:r>
            <a:r>
              <a:rPr lang="ru-RU" sz="3200" dirty="0"/>
              <a:t> </a:t>
            </a:r>
            <a:r>
              <a:rPr lang="ru-RU" sz="3200" dirty="0" err="1"/>
              <a:t>айырмашылығы</a:t>
            </a:r>
            <a:r>
              <a:rPr lang="ru-RU" sz="3200" dirty="0"/>
              <a:t> сгусток </a:t>
            </a:r>
            <a:r>
              <a:rPr lang="ru-RU" sz="3200" dirty="0" err="1"/>
              <a:t>зарядында</a:t>
            </a:r>
            <a:r>
              <a:rPr lang="ru-RU" sz="3200" dirty="0"/>
              <a:t> (</a:t>
            </a:r>
            <a:r>
              <a:rPr lang="ru-RU" sz="3200" dirty="0" err="1"/>
              <a:t>зарядтау</a:t>
            </a:r>
            <a:r>
              <a:rPr lang="ru-RU" sz="3200" dirty="0"/>
              <a:t> </a:t>
            </a:r>
            <a:r>
              <a:rPr lang="ru-RU" sz="3200" dirty="0" err="1"/>
              <a:t>пакеті</a:t>
            </a:r>
            <a:r>
              <a:rPr lang="ru-RU" sz="3200" dirty="0"/>
              <a:t>)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, </a:t>
            </a:r>
            <a:r>
              <a:rPr lang="ru-RU" sz="3200" dirty="0" err="1"/>
              <a:t>мұнда</a:t>
            </a:r>
            <a:r>
              <a:rPr lang="ru-RU" sz="3200" dirty="0"/>
              <a:t> </a:t>
            </a:r>
            <a:r>
              <a:rPr lang="ru-RU" sz="3200" dirty="0" err="1"/>
              <a:t>ақпараттық</a:t>
            </a:r>
            <a:r>
              <a:rPr lang="ru-RU" sz="3200" dirty="0"/>
              <a:t> </a:t>
            </a:r>
            <a:r>
              <a:rPr lang="ru-RU" sz="3200" dirty="0" err="1"/>
              <a:t>тасымалдаушы</a:t>
            </a:r>
            <a:r>
              <a:rPr lang="ru-RU" sz="3200" dirty="0"/>
              <a:t> ток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потенциалдар</a:t>
            </a:r>
            <a:r>
              <a:rPr lang="ru-RU" sz="3200" dirty="0"/>
              <a:t> </a:t>
            </a:r>
            <a:r>
              <a:rPr lang="ru-RU" sz="3200" dirty="0" err="1"/>
              <a:t>айырмасы</a:t>
            </a:r>
            <a:r>
              <a:rPr lang="ru-RU" sz="3200" dirty="0"/>
              <a:t> </a:t>
            </a:r>
            <a:r>
              <a:rPr lang="ru-RU" sz="3200" dirty="0" err="1"/>
              <a:t>болып</a:t>
            </a:r>
            <a:r>
              <a:rPr lang="ru-RU" sz="3200" dirty="0"/>
              <a:t> </a:t>
            </a:r>
            <a:r>
              <a:rPr lang="ru-RU" sz="3200" dirty="0" err="1"/>
              <a:t>табылады</a:t>
            </a:r>
            <a:r>
              <a:rPr lang="ru-RU" sz="3200" dirty="0"/>
              <a:t>.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өткізгішті</a:t>
            </a:r>
            <a:r>
              <a:rPr lang="ru-RU" sz="3200" dirty="0"/>
              <a:t> </a:t>
            </a:r>
            <a:r>
              <a:rPr lang="ru-RU" sz="3200" dirty="0" err="1"/>
              <a:t>пластинаның</a:t>
            </a:r>
            <a:r>
              <a:rPr lang="ru-RU" sz="3200" dirty="0"/>
              <a:t> </a:t>
            </a:r>
            <a:r>
              <a:rPr lang="ru-RU" sz="3200" dirty="0" err="1"/>
              <a:t>бетке</a:t>
            </a:r>
            <a:r>
              <a:rPr lang="ru-RU" sz="3200" dirty="0"/>
              <a:t> </a:t>
            </a:r>
            <a:r>
              <a:rPr lang="ru-RU" sz="3200" dirty="0" err="1"/>
              <a:t>жақын</a:t>
            </a:r>
            <a:r>
              <a:rPr lang="ru-RU" sz="3200" dirty="0"/>
              <a:t> </a:t>
            </a:r>
            <a:r>
              <a:rPr lang="ru-RU" sz="3200" dirty="0" err="1"/>
              <a:t>аймағында</a:t>
            </a:r>
            <a:r>
              <a:rPr lang="ru-RU" sz="3200" dirty="0"/>
              <a:t> заряд </a:t>
            </a:r>
            <a:r>
              <a:rPr lang="ru-RU" sz="3200" dirty="0" err="1"/>
              <a:t>шоғырлары</a:t>
            </a:r>
            <a:r>
              <a:rPr lang="ru-RU" sz="3200" dirty="0"/>
              <a:t> </a:t>
            </a:r>
            <a:r>
              <a:rPr lang="ru-RU" sz="3200" dirty="0" err="1"/>
              <a:t>қозғалады</a:t>
            </a:r>
            <a:r>
              <a:rPr lang="ru-RU" sz="3200" dirty="0"/>
              <a:t>, </a:t>
            </a:r>
            <a:r>
              <a:rPr lang="ru-RU" sz="3200" dirty="0" err="1"/>
              <a:t>басқарылатын</a:t>
            </a:r>
            <a:r>
              <a:rPr lang="ru-RU" sz="3200" dirty="0"/>
              <a:t> </a:t>
            </a:r>
            <a:r>
              <a:rPr lang="ru-RU" sz="3200" dirty="0" err="1"/>
              <a:t>түрде</a:t>
            </a:r>
            <a:r>
              <a:rPr lang="ru-RU" sz="3200" dirty="0"/>
              <a:t> </a:t>
            </a:r>
            <a:r>
              <a:rPr lang="ru-RU" sz="3200" dirty="0" err="1"/>
              <a:t>қозғалады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қажетті</a:t>
            </a:r>
            <a:r>
              <a:rPr lang="ru-RU" sz="3200" dirty="0"/>
              <a:t> </a:t>
            </a:r>
            <a:r>
              <a:rPr lang="ru-RU" sz="3200" dirty="0" err="1"/>
              <a:t>түрде</a:t>
            </a:r>
            <a:r>
              <a:rPr lang="ru-RU" sz="3200" dirty="0"/>
              <a:t> </a:t>
            </a:r>
            <a:r>
              <a:rPr lang="ru-RU" sz="3200" dirty="0" err="1"/>
              <a:t>түрленеді</a:t>
            </a:r>
            <a:r>
              <a:rPr lang="ru-RU" sz="3200" dirty="0"/>
              <a:t>. </a:t>
            </a:r>
            <a:r>
              <a:rPr lang="ru-RU" sz="3200" dirty="0" err="1"/>
              <a:t>Мысалы</a:t>
            </a:r>
            <a:r>
              <a:rPr lang="ru-RU" sz="3200" dirty="0"/>
              <a:t>, </a:t>
            </a:r>
            <a:r>
              <a:rPr lang="ru-RU" sz="3200" dirty="0" err="1"/>
              <a:t>кідіріс</a:t>
            </a:r>
            <a:r>
              <a:rPr lang="ru-RU" sz="3200" dirty="0"/>
              <a:t> </a:t>
            </a:r>
            <a:r>
              <a:rPr lang="ru-RU" sz="3200" dirty="0" err="1"/>
              <a:t>сызықтарында</a:t>
            </a:r>
            <a:r>
              <a:rPr lang="ru-RU" sz="3200" dirty="0"/>
              <a:t> </a:t>
            </a:r>
            <a:r>
              <a:rPr lang="ru-RU" sz="3200" dirty="0" err="1"/>
              <a:t>ақпарат</a:t>
            </a:r>
            <a:r>
              <a:rPr lang="ru-RU" sz="3200" dirty="0"/>
              <a:t> </a:t>
            </a:r>
            <a:r>
              <a:rPr lang="ru-RU" sz="3200" dirty="0" err="1"/>
              <a:t>келесі</a:t>
            </a:r>
            <a:r>
              <a:rPr lang="ru-RU" sz="3200" dirty="0"/>
              <a:t> </a:t>
            </a:r>
            <a:r>
              <a:rPr lang="ru-RU" sz="3200" dirty="0" err="1"/>
              <a:t>түрде</a:t>
            </a:r>
            <a:r>
              <a:rPr lang="ru-RU" sz="3200" dirty="0"/>
              <a:t> </a:t>
            </a:r>
            <a:r>
              <a:rPr lang="ru-RU" sz="3200" dirty="0" err="1"/>
              <a:t>жазылады</a:t>
            </a:r>
            <a:r>
              <a:rPr lang="ru-RU" sz="3200" dirty="0"/>
              <a:t>: «1» - заряд тромбы бар, «0» - заряд тромбы </a:t>
            </a:r>
            <a:r>
              <a:rPr lang="ru-RU" sz="3200" dirty="0" err="1"/>
              <a:t>жоқ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81937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25D35E8-8AF8-2A14-E2BA-5928465D6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3290"/>
            <a:ext cx="10515600" cy="57836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dirty="0"/>
              <a:t>ПЗС </a:t>
            </a:r>
            <a:r>
              <a:rPr lang="ru-RU" sz="3600" dirty="0" err="1"/>
              <a:t>келесі</a:t>
            </a:r>
            <a:r>
              <a:rPr lang="ru-RU" sz="3600" dirty="0"/>
              <a:t> </a:t>
            </a:r>
            <a:r>
              <a:rPr lang="ru-RU" sz="3600" dirty="0" err="1"/>
              <a:t>ерекшеліктермен</a:t>
            </a:r>
            <a:r>
              <a:rPr lang="ru-RU" sz="3600" dirty="0"/>
              <a:t> </a:t>
            </a:r>
            <a:r>
              <a:rPr lang="ru-RU" sz="3600" dirty="0" err="1"/>
              <a:t>сипатталады</a:t>
            </a:r>
            <a:r>
              <a:rPr lang="ru-RU" sz="3600" dirty="0"/>
              <a:t>:</a:t>
            </a:r>
          </a:p>
          <a:p>
            <a:pPr marL="0" indent="0" algn="just">
              <a:buNone/>
            </a:pPr>
            <a:r>
              <a:rPr lang="ru-RU" sz="3600" dirty="0"/>
              <a:t>- </a:t>
            </a:r>
            <a:r>
              <a:rPr lang="ru-RU" sz="3600" dirty="0" err="1"/>
              <a:t>цифрлық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аналогтық</a:t>
            </a:r>
            <a:r>
              <a:rPr lang="ru-RU" sz="3600" dirty="0"/>
              <a:t> </a:t>
            </a:r>
            <a:r>
              <a:rPr lang="ru-RU" sz="3600" dirty="0" err="1"/>
              <a:t>ақпаратпен</a:t>
            </a:r>
            <a:r>
              <a:rPr lang="ru-RU" sz="3600" dirty="0"/>
              <a:t> </a:t>
            </a:r>
            <a:r>
              <a:rPr lang="ru-RU" sz="3600" dirty="0" err="1"/>
              <a:t>жұмыс</a:t>
            </a:r>
            <a:r>
              <a:rPr lang="ru-RU" sz="3600" dirty="0"/>
              <a:t> </a:t>
            </a:r>
            <a:r>
              <a:rPr lang="ru-RU" sz="3600" dirty="0" err="1"/>
              <a:t>істеу</a:t>
            </a:r>
            <a:r>
              <a:rPr lang="ru-RU" sz="3600" dirty="0"/>
              <a:t> </a:t>
            </a:r>
            <a:r>
              <a:rPr lang="ru-RU" sz="3600" dirty="0" err="1"/>
              <a:t>мүмкіндігі</a:t>
            </a:r>
            <a:r>
              <a:rPr lang="ru-RU" sz="3600" dirty="0"/>
              <a:t>;</a:t>
            </a:r>
          </a:p>
          <a:p>
            <a:pPr marL="0" indent="0" algn="just">
              <a:buNone/>
            </a:pPr>
            <a:r>
              <a:rPr lang="ru-RU" sz="3600" dirty="0"/>
              <a:t>- </a:t>
            </a:r>
            <a:r>
              <a:rPr lang="ru-RU" sz="3600" dirty="0" err="1"/>
              <a:t>ақпаратты</a:t>
            </a:r>
            <a:r>
              <a:rPr lang="ru-RU" sz="3600" dirty="0"/>
              <a:t> </a:t>
            </a:r>
            <a:r>
              <a:rPr lang="ru-RU" sz="3600" dirty="0" err="1"/>
              <a:t>сақтау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өңдеу</a:t>
            </a:r>
            <a:r>
              <a:rPr lang="ru-RU" sz="3600" dirty="0"/>
              <a:t> </a:t>
            </a:r>
            <a:r>
              <a:rPr lang="ru-RU" sz="3600" dirty="0" err="1"/>
              <a:t>функцияларының</a:t>
            </a:r>
            <a:r>
              <a:rPr lang="ru-RU" sz="3600" dirty="0"/>
              <a:t> </a:t>
            </a:r>
            <a:r>
              <a:rPr lang="ru-RU" sz="3600" dirty="0" err="1"/>
              <a:t>жиынтығы</a:t>
            </a:r>
            <a:r>
              <a:rPr lang="ru-RU" sz="3600" dirty="0"/>
              <a:t>;</a:t>
            </a:r>
          </a:p>
          <a:p>
            <a:pPr marL="0" indent="0" algn="just">
              <a:buNone/>
            </a:pPr>
            <a:r>
              <a:rPr lang="ru-RU" sz="3600" dirty="0"/>
              <a:t>- </a:t>
            </a:r>
            <a:r>
              <a:rPr lang="ru-RU" sz="3600" dirty="0" err="1"/>
              <a:t>жарық</a:t>
            </a:r>
            <a:r>
              <a:rPr lang="ru-RU" sz="3600" dirty="0"/>
              <a:t> </a:t>
            </a:r>
            <a:r>
              <a:rPr lang="ru-RU" sz="3600" dirty="0" err="1"/>
              <a:t>ағынын</a:t>
            </a:r>
            <a:r>
              <a:rPr lang="ru-RU" sz="3600" dirty="0"/>
              <a:t> </a:t>
            </a:r>
            <a:r>
              <a:rPr lang="ru-RU" sz="3600" dirty="0" err="1"/>
              <a:t>электр</a:t>
            </a:r>
            <a:r>
              <a:rPr lang="ru-RU" sz="3600" dirty="0"/>
              <a:t> </a:t>
            </a:r>
            <a:r>
              <a:rPr lang="ru-RU" sz="3600" dirty="0" err="1"/>
              <a:t>зарядына</a:t>
            </a:r>
            <a:r>
              <a:rPr lang="ru-RU" sz="3600" dirty="0"/>
              <a:t> </a:t>
            </a:r>
            <a:r>
              <a:rPr lang="ru-RU" sz="3600" dirty="0" err="1"/>
              <a:t>айналдыру</a:t>
            </a:r>
            <a:r>
              <a:rPr lang="ru-RU" sz="3600" dirty="0"/>
              <a:t> </a:t>
            </a:r>
            <a:r>
              <a:rPr lang="ru-RU" sz="3600" dirty="0" err="1"/>
              <a:t>мүмкіндігі</a:t>
            </a:r>
            <a:r>
              <a:rPr lang="ru-RU" sz="3600" dirty="0"/>
              <a:t>;</a:t>
            </a:r>
          </a:p>
          <a:p>
            <a:pPr marL="0" indent="0" algn="just">
              <a:buNone/>
            </a:pPr>
            <a:r>
              <a:rPr lang="ru-RU" sz="3600" dirty="0"/>
              <a:t>- </a:t>
            </a:r>
            <a:r>
              <a:rPr lang="ru-RU" sz="3600" dirty="0" err="1"/>
              <a:t>топологиялық</a:t>
            </a:r>
            <a:r>
              <a:rPr lang="ru-RU" sz="3600" dirty="0"/>
              <a:t> </a:t>
            </a:r>
            <a:r>
              <a:rPr lang="ru-RU" sz="3600" dirty="0" err="1"/>
              <a:t>қарапайымдылық</a:t>
            </a:r>
            <a:r>
              <a:rPr lang="ru-RU" sz="3600" dirty="0"/>
              <a:t>, </a:t>
            </a:r>
            <a:r>
              <a:rPr lang="ru-RU" sz="3600" dirty="0" err="1"/>
              <a:t>сәйкесінше</a:t>
            </a:r>
            <a:r>
              <a:rPr lang="ru-RU" sz="3600" dirty="0"/>
              <a:t> </a:t>
            </a:r>
            <a:r>
              <a:rPr lang="ru-RU" sz="3600" dirty="0" err="1"/>
              <a:t>элементтердің</a:t>
            </a:r>
            <a:r>
              <a:rPr lang="ru-RU" sz="3600" dirty="0"/>
              <a:t> </a:t>
            </a:r>
            <a:r>
              <a:rPr lang="ru-RU" sz="3600" dirty="0" err="1"/>
              <a:t>сәйкестігі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заңдылығы</a:t>
            </a:r>
            <a:r>
              <a:rPr lang="ru-RU" sz="3600" dirty="0"/>
              <a:t>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жоғары</a:t>
            </a:r>
            <a:r>
              <a:rPr lang="ru-RU" sz="3600" dirty="0"/>
              <a:t> </a:t>
            </a:r>
            <a:r>
              <a:rPr lang="ru-RU" sz="3600" dirty="0" err="1"/>
              <a:t>жылдамдық</a:t>
            </a:r>
            <a:r>
              <a:rPr lang="ru-RU" sz="3600" dirty="0"/>
              <a:t>.</a:t>
            </a:r>
            <a:endParaRPr lang="ru-KZ" sz="3600" dirty="0"/>
          </a:p>
        </p:txBody>
      </p:sp>
    </p:spTree>
    <p:extLst>
      <p:ext uri="{BB962C8B-B14F-4D97-AF65-F5344CB8AC3E}">
        <p14:creationId xmlns:p14="http://schemas.microsoft.com/office/powerpoint/2010/main" val="3075098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A7D3E-2A50-0F9F-D1F8-53ED56099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DB1BB4-6E0F-3818-94DB-40241313D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0650AF-AB65-96CF-667C-0C1F32648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168" y="502482"/>
            <a:ext cx="8861015" cy="5990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315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F55020-0C7D-E056-14CC-858744772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45" y="137652"/>
            <a:ext cx="11818374" cy="60393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ПЗС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өрістерінің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</a:t>
            </a:r>
            <a:r>
              <a:rPr lang="ru-RU" dirty="0"/>
              <a:t>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ететіндей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субстратта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kk-KZ" dirty="0"/>
              <a:t>МДП</a:t>
            </a:r>
            <a:r>
              <a:rPr lang="en-US" dirty="0"/>
              <a:t> </a:t>
            </a:r>
            <a:r>
              <a:rPr lang="ru-RU" dirty="0" err="1"/>
              <a:t>құрылымдарының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ПЗС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 </a:t>
            </a:r>
            <a:r>
              <a:rPr lang="ru-RU" dirty="0" err="1"/>
              <a:t>электродтарға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кернеулері</a:t>
            </a:r>
            <a:r>
              <a:rPr lang="ru-RU" dirty="0"/>
              <a:t>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потенциалды</a:t>
            </a:r>
            <a:r>
              <a:rPr lang="ru-RU" dirty="0"/>
              <a:t> </a:t>
            </a:r>
            <a:r>
              <a:rPr lang="ru-RU" dirty="0" err="1"/>
              <a:t>ямаларда</a:t>
            </a:r>
            <a:r>
              <a:rPr lang="ru-RU" dirty="0"/>
              <a:t> заряд </a:t>
            </a:r>
            <a:r>
              <a:rPr lang="ru-RU" dirty="0" err="1"/>
              <a:t>пакеттерін</a:t>
            </a:r>
            <a:r>
              <a:rPr lang="ru-RU" dirty="0"/>
              <a:t> </a:t>
            </a:r>
            <a:r>
              <a:rPr lang="ru-RU" dirty="0" err="1"/>
              <a:t>генерациялауға</a:t>
            </a:r>
            <a:r>
              <a:rPr lang="ru-RU" dirty="0"/>
              <a:t>, </a:t>
            </a:r>
            <a:r>
              <a:rPr lang="ru-RU" dirty="0" err="1"/>
              <a:t>сақтауға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беруге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ПЗС-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қарапайым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суретте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, </a:t>
            </a:r>
            <a:r>
              <a:rPr lang="ru-RU" dirty="0" err="1"/>
              <a:t>штрихпен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шоғырымен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кеңістік</a:t>
            </a:r>
            <a:r>
              <a:rPr lang="ru-RU" dirty="0"/>
              <a:t> </a:t>
            </a:r>
            <a:r>
              <a:rPr lang="ru-RU" dirty="0" err="1"/>
              <a:t>зарядымен</a:t>
            </a:r>
            <a:r>
              <a:rPr lang="ru-RU" dirty="0"/>
              <a:t> </a:t>
            </a:r>
            <a:r>
              <a:rPr lang="ru-RU" dirty="0" err="1"/>
              <a:t>толтырылған</a:t>
            </a:r>
            <a:r>
              <a:rPr lang="ru-RU" dirty="0"/>
              <a:t> </a:t>
            </a:r>
            <a:r>
              <a:rPr lang="ru-RU" dirty="0" err="1"/>
              <a:t>потенциалды</a:t>
            </a:r>
            <a:r>
              <a:rPr lang="ru-RU" dirty="0"/>
              <a:t> </a:t>
            </a:r>
            <a:r>
              <a:rPr lang="ru-RU" dirty="0" err="1"/>
              <a:t>ямалар</a:t>
            </a:r>
            <a:r>
              <a:rPr lang="ru-RU" dirty="0"/>
              <a:t> </a:t>
            </a:r>
            <a:r>
              <a:rPr lang="ru-RU" dirty="0" err="1"/>
              <a:t>келтірілген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C4977B-DFA3-6414-FC14-E9B7B800E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897" y="4288440"/>
            <a:ext cx="8032186" cy="25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34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EA021-F72F-8A57-2092-318B09BFD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Негізгі қолданылған әдебиет</a:t>
            </a:r>
            <a:endParaRPr lang="ru-KZ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369F71-595D-8827-FAA6-C5F6A422012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Т.В. </a:t>
            </a:r>
            <a:r>
              <a:rPr lang="ru-RU" sz="3200" dirty="0" err="1"/>
              <a:t>Свистова</a:t>
            </a:r>
            <a:r>
              <a:rPr lang="ru-RU" sz="3200" dirty="0"/>
              <a:t>. ОСНОВЫ МИКРОЭЛЕКТРОНИКИ, 2017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94089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638820-15F5-85A2-1A4D-2471BBB44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1" y="265471"/>
            <a:ext cx="9360309" cy="59114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1</a:t>
            </a:r>
            <a:r>
              <a:rPr lang="kk-KZ" sz="2400" b="1" dirty="0"/>
              <a:t>. </a:t>
            </a:r>
            <a:r>
              <a:rPr lang="en-US" sz="2400" b="1" dirty="0">
                <a:highlight>
                  <a:srgbClr val="00FF00"/>
                </a:highlight>
              </a:rPr>
              <a:t>U1˃ 0 </a:t>
            </a:r>
            <a:r>
              <a:rPr lang="ru-RU" sz="2400" dirty="0" err="1"/>
              <a:t>қолданылғанда</a:t>
            </a:r>
            <a:r>
              <a:rPr lang="ru-RU" sz="2400" dirty="0"/>
              <a:t>, </a:t>
            </a:r>
            <a:r>
              <a:rPr lang="ru-RU" sz="2400" dirty="0" err="1"/>
              <a:t>негізгі</a:t>
            </a:r>
            <a:r>
              <a:rPr lang="ru-RU" sz="2400" dirty="0"/>
              <a:t> заряд </a:t>
            </a:r>
            <a:r>
              <a:rPr lang="ru-RU" sz="2400" dirty="0" err="1"/>
              <a:t>тасымалдаушылар</a:t>
            </a:r>
            <a:r>
              <a:rPr lang="ru-RU" sz="2400" dirty="0"/>
              <a:t> </a:t>
            </a:r>
            <a:r>
              <a:rPr lang="ru-RU" sz="2400" dirty="0" err="1"/>
              <a:t>беткейден</a:t>
            </a:r>
            <a:r>
              <a:rPr lang="ru-RU" sz="2400" dirty="0"/>
              <a:t> </a:t>
            </a:r>
            <a:r>
              <a:rPr lang="ru-RU" sz="2400" dirty="0" err="1"/>
              <a:t>субстраттың</a:t>
            </a:r>
            <a:r>
              <a:rPr lang="ru-RU" sz="2400" dirty="0"/>
              <a:t> </a:t>
            </a:r>
            <a:r>
              <a:rPr lang="ru-RU" sz="2400" dirty="0" err="1"/>
              <a:t>тереңдігіне</a:t>
            </a:r>
            <a:r>
              <a:rPr lang="ru-RU" sz="2400" dirty="0"/>
              <a:t> </a:t>
            </a:r>
            <a:r>
              <a:rPr lang="ru-RU" sz="2400" dirty="0" err="1"/>
              <a:t>қарай</a:t>
            </a:r>
            <a:r>
              <a:rPr lang="ru-RU" sz="2400" dirty="0"/>
              <a:t> </a:t>
            </a:r>
            <a:r>
              <a:rPr lang="ru-RU" sz="2400" dirty="0" err="1"/>
              <a:t>жылжиды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бірінші</a:t>
            </a:r>
            <a:r>
              <a:rPr lang="ru-RU" sz="2400" dirty="0"/>
              <a:t> </a:t>
            </a:r>
            <a:r>
              <a:rPr lang="ru-RU" sz="2400" dirty="0" err="1"/>
              <a:t>электродтың</a:t>
            </a:r>
            <a:r>
              <a:rPr lang="ru-RU" sz="2400" dirty="0"/>
              <a:t> </a:t>
            </a:r>
            <a:r>
              <a:rPr lang="ru-RU" sz="2400" dirty="0" err="1"/>
              <a:t>астында</a:t>
            </a:r>
            <a:r>
              <a:rPr lang="ru-RU" sz="2400" dirty="0"/>
              <a:t> обедненный слой н/е нег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тасымалдаушылар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потенциалды</a:t>
            </a:r>
            <a:r>
              <a:rPr lang="ru-RU" sz="2400" dirty="0"/>
              <a:t> яма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b="1" dirty="0"/>
              <a:t>2. </a:t>
            </a:r>
            <a:r>
              <a:rPr lang="ru-RU" sz="2400" dirty="0" err="1"/>
              <a:t>Потенциалды</a:t>
            </a:r>
            <a:r>
              <a:rPr lang="ru-RU" sz="2400" dirty="0"/>
              <a:t> яманы </a:t>
            </a:r>
            <a:r>
              <a:rPr lang="ru-RU" sz="2400" dirty="0" err="1"/>
              <a:t>электрондармен</a:t>
            </a:r>
            <a:r>
              <a:rPr lang="ru-RU" sz="2400" dirty="0"/>
              <a:t> </a:t>
            </a:r>
            <a:r>
              <a:rPr lang="ru-RU" sz="2400" dirty="0" err="1"/>
              <a:t>толтыру</a:t>
            </a:r>
            <a:r>
              <a:rPr lang="ru-RU" sz="2400" dirty="0"/>
              <a:t> </a:t>
            </a:r>
            <a:r>
              <a:rPr lang="ru-RU" sz="2400" dirty="0" err="1"/>
              <a:t>процесі</a:t>
            </a:r>
            <a:r>
              <a:rPr lang="ru-RU" sz="2400" dirty="0"/>
              <a:t> </a:t>
            </a:r>
            <a:r>
              <a:rPr lang="ru-RU" sz="2400" dirty="0" err="1"/>
              <a:t>басталады</a:t>
            </a:r>
            <a:r>
              <a:rPr lang="ru-RU" sz="2400" dirty="0"/>
              <a:t>:</a:t>
            </a:r>
          </a:p>
          <a:p>
            <a:pPr>
              <a:buFontTx/>
              <a:buChar char="-"/>
            </a:pPr>
            <a:r>
              <a:rPr lang="ru-RU" sz="2400" dirty="0" err="1"/>
              <a:t>тасымалдаушылардың</a:t>
            </a:r>
            <a:r>
              <a:rPr lang="ru-RU" sz="2400" dirty="0"/>
              <a:t> </a:t>
            </a:r>
            <a:r>
              <a:rPr lang="ru-RU" sz="2400" dirty="0" err="1"/>
              <a:t>жылулық</a:t>
            </a:r>
            <a:r>
              <a:rPr lang="ru-RU" sz="2400" dirty="0"/>
              <a:t> </a:t>
            </a:r>
            <a:r>
              <a:rPr lang="ru-RU" sz="2400" dirty="0" err="1"/>
              <a:t>генерациялау</a:t>
            </a:r>
            <a:r>
              <a:rPr lang="ru-RU" sz="2400" dirty="0"/>
              <a:t> </a:t>
            </a:r>
            <a:r>
              <a:rPr lang="ru-RU" sz="2400" dirty="0" err="1"/>
              <a:t>процесіне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(1 - 100 с </a:t>
            </a:r>
            <a:r>
              <a:rPr lang="ru-RU" sz="2400" dirty="0" err="1"/>
              <a:t>ретті</a:t>
            </a:r>
            <a:r>
              <a:rPr lang="ru-RU" sz="2400" dirty="0"/>
              <a:t> </a:t>
            </a:r>
            <a:r>
              <a:rPr lang="ru-RU" sz="2400" dirty="0" err="1"/>
              <a:t>ұзақ</a:t>
            </a:r>
            <a:r>
              <a:rPr lang="ru-RU" sz="2400" dirty="0"/>
              <a:t> </a:t>
            </a:r>
            <a:r>
              <a:rPr lang="ru-RU" sz="2400" dirty="0" err="1"/>
              <a:t>мерзімді</a:t>
            </a:r>
            <a:r>
              <a:rPr lang="ru-RU" sz="2400" dirty="0"/>
              <a:t> процесс);</a:t>
            </a:r>
          </a:p>
          <a:p>
            <a:pPr marL="0" indent="0">
              <a:buNone/>
            </a:pPr>
            <a:r>
              <a:rPr lang="ru-RU" sz="2400" dirty="0"/>
              <a:t>- </a:t>
            </a:r>
            <a:r>
              <a:rPr lang="en-US" sz="2400" dirty="0"/>
              <a:t>p-n-</a:t>
            </a:r>
            <a:r>
              <a:rPr lang="ru-RU" sz="2400" dirty="0" err="1"/>
              <a:t>өткізу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dirty="0" err="1"/>
              <a:t>зарядты</a:t>
            </a:r>
            <a:r>
              <a:rPr lang="ru-RU" sz="2400" dirty="0"/>
              <a:t> </a:t>
            </a:r>
            <a:r>
              <a:rPr lang="ru-RU" sz="2400" dirty="0" err="1"/>
              <a:t>инъекциялау</a:t>
            </a:r>
            <a:r>
              <a:rPr lang="ru-RU" sz="2400" dirty="0"/>
              <a:t>;</a:t>
            </a:r>
          </a:p>
          <a:p>
            <a:pPr>
              <a:buFontTx/>
              <a:buChar char="-"/>
            </a:pPr>
            <a:r>
              <a:rPr lang="ru-RU" sz="2400" dirty="0" err="1"/>
              <a:t>жарық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err="1"/>
              <a:t>Осылайша</a:t>
            </a:r>
            <a:r>
              <a:rPr lang="ru-RU" sz="2400" dirty="0"/>
              <a:t>, </a:t>
            </a:r>
            <a:r>
              <a:rPr lang="ru-RU" sz="2400" dirty="0" err="1"/>
              <a:t>бірінші</a:t>
            </a:r>
            <a:r>
              <a:rPr lang="ru-RU" sz="2400" dirty="0"/>
              <a:t> электрод </a:t>
            </a:r>
            <a:r>
              <a:rPr lang="ru-RU" sz="2400" dirty="0" err="1"/>
              <a:t>астында</a:t>
            </a:r>
            <a:r>
              <a:rPr lang="ru-RU" sz="2400" dirty="0"/>
              <a:t> заряд </a:t>
            </a:r>
            <a:r>
              <a:rPr lang="ru-RU" sz="2400" dirty="0" err="1"/>
              <a:t>пакеті</a:t>
            </a:r>
            <a:r>
              <a:rPr lang="ru-RU" sz="2400" dirty="0"/>
              <a:t> </a:t>
            </a:r>
            <a:r>
              <a:rPr lang="ru-RU" sz="2400" dirty="0" err="1"/>
              <a:t>алынды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kk-KZ" sz="2400" b="1" dirty="0"/>
              <a:t>3. </a:t>
            </a:r>
            <a:r>
              <a:rPr lang="en-US" sz="2400" b="1" dirty="0">
                <a:highlight>
                  <a:srgbClr val="00FF00"/>
                </a:highlight>
              </a:rPr>
              <a:t>U2 ˃ U1 </a:t>
            </a:r>
            <a:r>
              <a:rPr lang="ru-RU" sz="2400" dirty="0" err="1"/>
              <a:t>қолданғанда</a:t>
            </a:r>
            <a:r>
              <a:rPr lang="ru-RU" sz="2400" dirty="0"/>
              <a:t> </a:t>
            </a:r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электродтың</a:t>
            </a:r>
            <a:r>
              <a:rPr lang="ru-RU" sz="2400" dirty="0"/>
              <a:t> </a:t>
            </a:r>
            <a:r>
              <a:rPr lang="ru-RU" sz="2400" dirty="0" err="1"/>
              <a:t>астында</a:t>
            </a:r>
            <a:r>
              <a:rPr lang="ru-RU" sz="2400" dirty="0"/>
              <a:t> </a:t>
            </a:r>
            <a:r>
              <a:rPr lang="ru-RU" sz="2400" dirty="0" err="1"/>
              <a:t>тереңірек</a:t>
            </a:r>
            <a:r>
              <a:rPr lang="ru-RU" sz="2400" dirty="0"/>
              <a:t> </a:t>
            </a:r>
            <a:r>
              <a:rPr lang="ru-RU" sz="2400" dirty="0" err="1"/>
              <a:t>потенциалдық</a:t>
            </a:r>
            <a:r>
              <a:rPr lang="ru-RU" sz="2400" dirty="0"/>
              <a:t> </a:t>
            </a:r>
            <a:r>
              <a:rPr lang="ru-RU" sz="2400" dirty="0" err="1"/>
              <a:t>ұңғыма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электродтың</a:t>
            </a:r>
            <a:r>
              <a:rPr lang="ru-RU" sz="2400" dirty="0"/>
              <a:t> </a:t>
            </a:r>
            <a:r>
              <a:rPr lang="ru-RU" sz="2400" dirty="0" err="1"/>
              <a:t>тартылатын</a:t>
            </a:r>
            <a:r>
              <a:rPr lang="ru-RU" sz="2400" dirty="0"/>
              <a:t> </a:t>
            </a:r>
            <a:r>
              <a:rPr lang="ru-RU" sz="2400" dirty="0" err="1"/>
              <a:t>электр</a:t>
            </a:r>
            <a:r>
              <a:rPr lang="ru-RU" sz="2400" dirty="0"/>
              <a:t> </a:t>
            </a:r>
            <a:r>
              <a:rPr lang="ru-RU" sz="2400" dirty="0" err="1"/>
              <a:t>өрісінің</a:t>
            </a:r>
            <a:r>
              <a:rPr lang="ru-RU" sz="2400" dirty="0"/>
              <a:t> </a:t>
            </a:r>
            <a:r>
              <a:rPr lang="ru-RU" sz="2400" dirty="0" err="1"/>
              <a:t>әсерінен</a:t>
            </a:r>
            <a:r>
              <a:rPr lang="ru-RU" sz="2400" dirty="0"/>
              <a:t> заряд осы </a:t>
            </a:r>
            <a:r>
              <a:rPr lang="ru-RU" sz="2400" dirty="0" err="1"/>
              <a:t>ұңғымаға</a:t>
            </a:r>
            <a:r>
              <a:rPr lang="ru-RU" sz="2400" dirty="0"/>
              <a:t> </a:t>
            </a:r>
            <a:r>
              <a:rPr lang="ru-RU" sz="2400" dirty="0" err="1"/>
              <a:t>түседі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 err="1"/>
              <a:t>Үшінші</a:t>
            </a:r>
            <a:r>
              <a:rPr lang="ru-RU" sz="2400" dirty="0"/>
              <a:t> </a:t>
            </a:r>
            <a:r>
              <a:rPr lang="ru-RU" sz="2400" dirty="0" err="1"/>
              <a:t>электродтың</a:t>
            </a:r>
            <a:r>
              <a:rPr lang="ru-RU" sz="2400" dirty="0"/>
              <a:t> </a:t>
            </a:r>
            <a:r>
              <a:rPr lang="ru-RU" sz="2400" dirty="0" err="1"/>
              <a:t>астында</a:t>
            </a:r>
            <a:r>
              <a:rPr lang="ru-RU" sz="2400" dirty="0"/>
              <a:t> заряд </a:t>
            </a:r>
            <a:r>
              <a:rPr lang="ru-RU" sz="2400" dirty="0" err="1"/>
              <a:t>шоғырын</a:t>
            </a:r>
            <a:r>
              <a:rPr lang="ru-RU" sz="2400" dirty="0"/>
              <a:t> </a:t>
            </a:r>
            <a:r>
              <a:rPr lang="ru-RU" sz="2400" dirty="0" err="1"/>
              <a:t>сақтау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en-US" sz="2400" b="1" dirty="0">
                <a:highlight>
                  <a:srgbClr val="00FF00"/>
                </a:highlight>
              </a:rPr>
              <a:t>U3 ˃ U1 ~ U2 </a:t>
            </a:r>
            <a:r>
              <a:rPr lang="ru-RU" sz="2400" dirty="0" err="1"/>
              <a:t>қатынасын</a:t>
            </a:r>
            <a:r>
              <a:rPr lang="ru-RU" sz="2400" dirty="0"/>
              <a:t> </a:t>
            </a:r>
            <a:r>
              <a:rPr lang="ru-RU" sz="2400" dirty="0" err="1"/>
              <a:t>қанағаттандыру</a:t>
            </a:r>
            <a:r>
              <a:rPr lang="ru-RU" sz="2400" dirty="0"/>
              <a:t> керек.</a:t>
            </a:r>
          </a:p>
          <a:p>
            <a:pPr marL="0" indent="0">
              <a:buNone/>
            </a:pP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осылай</a:t>
            </a:r>
            <a:r>
              <a:rPr lang="ru-RU" sz="2400" dirty="0"/>
              <a:t> </a:t>
            </a:r>
            <a:r>
              <a:rPr lang="ru-RU" sz="2400" dirty="0" err="1"/>
              <a:t>сақталады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тасымалданады</a:t>
            </a:r>
            <a:r>
              <a:rPr lang="ru-RU" sz="2400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A3C4FF-A583-7260-D875-D399DC94F9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0216" y="2001095"/>
            <a:ext cx="2944301" cy="211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5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89306E-E08F-6819-1708-A6C42D0ED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3133"/>
            <a:ext cx="10515600" cy="1325563"/>
          </a:xfrm>
        </p:spPr>
        <p:txBody>
          <a:bodyPr/>
          <a:lstStyle/>
          <a:p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D406DB-0E56-7103-30F1-19510DB8C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796413"/>
            <a:ext cx="11651226" cy="538055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ПЗС-</a:t>
            </a:r>
            <a:r>
              <a:rPr lang="ru-RU" dirty="0" err="1"/>
              <a:t>ға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енгізудің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оптикалық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енгізу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>
                <a:highlight>
                  <a:srgbClr val="00FF00"/>
                </a:highlight>
              </a:rPr>
              <a:t>p n </a:t>
            </a:r>
            <a:r>
              <a:rPr lang="ru-RU" dirty="0" err="1">
                <a:highlight>
                  <a:srgbClr val="00FF00"/>
                </a:highlight>
              </a:rPr>
              <a:t>өтуін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пайдаланып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зарядты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инъекциялау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«</a:t>
            </a:r>
            <a:r>
              <a:rPr lang="ru-RU" dirty="0" err="1"/>
              <a:t>жарық</a:t>
            </a:r>
            <a:r>
              <a:rPr lang="ru-RU" dirty="0"/>
              <a:t> – </a:t>
            </a:r>
            <a:r>
              <a:rPr lang="ru-RU" dirty="0" err="1"/>
              <a:t>электрлік</a:t>
            </a:r>
            <a:r>
              <a:rPr lang="ru-RU" dirty="0"/>
              <a:t> сигнал» </a:t>
            </a:r>
            <a:r>
              <a:rPr lang="ru-RU" dirty="0" err="1"/>
              <a:t>түрлендіргіштерінде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түрлендіргіштер</a:t>
            </a:r>
            <a:r>
              <a:rPr lang="ru-RU" dirty="0"/>
              <a:t> </a:t>
            </a:r>
            <a:r>
              <a:rPr lang="ru-RU" dirty="0" err="1"/>
              <a:t>бейнекамераларда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камераларда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құрылғылардағы</a:t>
            </a:r>
            <a:r>
              <a:rPr lang="ru-RU" dirty="0"/>
              <a:t> </a:t>
            </a:r>
            <a:r>
              <a:rPr lang="ru-RU" dirty="0" err="1"/>
              <a:t>электродтар</a:t>
            </a:r>
            <a:r>
              <a:rPr lang="ru-RU" dirty="0"/>
              <a:t> </a:t>
            </a:r>
            <a:r>
              <a:rPr lang="ru-RU" dirty="0" err="1"/>
              <a:t>поликристалды</a:t>
            </a:r>
            <a:r>
              <a:rPr lang="ru-RU" dirty="0"/>
              <a:t> </a:t>
            </a:r>
            <a:r>
              <a:rPr lang="ru-RU" dirty="0" err="1"/>
              <a:t>кремнийден</a:t>
            </a:r>
            <a:r>
              <a:rPr lang="ru-RU" dirty="0"/>
              <a:t>, </a:t>
            </a:r>
            <a:r>
              <a:rPr lang="ru-RU" dirty="0" err="1"/>
              <a:t>молибденнен</a:t>
            </a:r>
            <a:r>
              <a:rPr lang="ru-RU" dirty="0"/>
              <a:t> (Мо), </a:t>
            </a:r>
            <a:r>
              <a:rPr lang="ru-RU" dirty="0" err="1"/>
              <a:t>қалайы</a:t>
            </a:r>
            <a:r>
              <a:rPr lang="ru-RU" dirty="0"/>
              <a:t> </a:t>
            </a:r>
            <a:r>
              <a:rPr lang="ru-RU" dirty="0" err="1"/>
              <a:t>диоксидінен</a:t>
            </a:r>
            <a:r>
              <a:rPr lang="ru-RU" dirty="0"/>
              <a:t> (</a:t>
            </a:r>
            <a:r>
              <a:rPr lang="en-US" dirty="0"/>
              <a:t>SnO2) </a:t>
            </a:r>
            <a:r>
              <a:rPr lang="ru-RU" dirty="0" err="1"/>
              <a:t>жасал</a:t>
            </a:r>
            <a:r>
              <a:rPr lang="kk-KZ" dirty="0"/>
              <a:t>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10EA9B-1D80-5960-7072-3E123148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16" y="4041059"/>
            <a:ext cx="5341525" cy="2364658"/>
          </a:xfrm>
          <a:prstGeom prst="rect">
            <a:avLst/>
          </a:prstGeom>
        </p:spPr>
      </p:pic>
      <p:pic>
        <p:nvPicPr>
          <p:cNvPr id="1026" name="Picture 2" descr="How Digital Cameras Actually Work. | Digital camera, Camera, Sensor">
            <a:extLst>
              <a:ext uri="{FF2B5EF4-FFF2-40B4-BE49-F238E27FC236}">
                <a16:creationId xmlns:a16="http://schemas.microsoft.com/office/drawing/2014/main" id="{270A6E0D-E5EE-0DC6-DBB8-8E473A1F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516" y="3653084"/>
            <a:ext cx="5341526" cy="320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293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FA88793-5EA8-4575-7151-D233AF3DD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806"/>
            <a:ext cx="10515600" cy="593115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ағыны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</a:t>
            </a:r>
            <a:r>
              <a:rPr lang="ru-RU" dirty="0"/>
              <a:t> электрон-</a:t>
            </a:r>
            <a:r>
              <a:rPr lang="ru-RU" dirty="0" err="1"/>
              <a:t>кемтік</a:t>
            </a:r>
            <a:r>
              <a:rPr lang="ru-RU" dirty="0"/>
              <a:t> </a:t>
            </a:r>
            <a:r>
              <a:rPr lang="ru-RU" dirty="0" err="1"/>
              <a:t>жұптарын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, </a:t>
            </a:r>
            <a:r>
              <a:rPr lang="ru-RU" dirty="0" err="1"/>
              <a:t>потенциалдық</a:t>
            </a:r>
            <a:r>
              <a:rPr lang="ru-RU" dirty="0"/>
              <a:t> </a:t>
            </a:r>
            <a:r>
              <a:rPr lang="ru-RU" dirty="0" err="1"/>
              <a:t>шұңқырда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  <a:r>
              <a:rPr lang="ru-RU" dirty="0" err="1"/>
              <a:t>Электродтарға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потенциал </a:t>
            </a:r>
            <a:r>
              <a:rPr lang="ru-RU" dirty="0" err="1"/>
              <a:t>берілгендіктен</a:t>
            </a:r>
            <a:r>
              <a:rPr lang="ru-RU" dirty="0"/>
              <a:t> (</a:t>
            </a:r>
            <a:r>
              <a:rPr lang="en-US" dirty="0"/>
              <a:t>Un &lt; 0</a:t>
            </a:r>
            <a:r>
              <a:rPr lang="kk-KZ" dirty="0"/>
              <a:t>)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, ал </a:t>
            </a:r>
            <a:r>
              <a:rPr lang="ru-RU" dirty="0" err="1"/>
              <a:t>кемтіктер</a:t>
            </a:r>
            <a:r>
              <a:rPr lang="ru-RU" dirty="0"/>
              <a:t> </a:t>
            </a:r>
            <a:r>
              <a:rPr lang="ru-RU" dirty="0" err="1"/>
              <a:t>электродтардың</a:t>
            </a:r>
            <a:r>
              <a:rPr lang="ru-RU" dirty="0"/>
              <a:t> 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потенциалының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r>
              <a:rPr lang="ru-RU" dirty="0"/>
              <a:t>. </a:t>
            </a:r>
            <a:r>
              <a:rPr lang="ru-RU" dirty="0" err="1"/>
              <a:t>Жинақталған</a:t>
            </a:r>
            <a:r>
              <a:rPr lang="ru-RU" dirty="0"/>
              <a:t>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кеңістік</a:t>
            </a:r>
            <a:r>
              <a:rPr lang="ru-RU" dirty="0"/>
              <a:t> заряды </a:t>
            </a:r>
            <a:r>
              <a:rPr lang="ru-RU" dirty="0" err="1"/>
              <a:t>жұтылған</a:t>
            </a:r>
            <a:r>
              <a:rPr lang="ru-RU" dirty="0"/>
              <a:t> </a:t>
            </a:r>
            <a:r>
              <a:rPr lang="ru-RU" dirty="0" err="1"/>
              <a:t>кванттар</a:t>
            </a:r>
            <a:r>
              <a:rPr lang="ru-RU" dirty="0"/>
              <a:t> </a:t>
            </a:r>
            <a:r>
              <a:rPr lang="ru-RU" dirty="0" err="1"/>
              <a:t>санына</a:t>
            </a:r>
            <a:r>
              <a:rPr lang="ru-RU" dirty="0"/>
              <a:t> </a:t>
            </a:r>
            <a:r>
              <a:rPr lang="ru-RU" dirty="0" err="1"/>
              <a:t>пропорционал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қарқындылығы</a:t>
            </a:r>
            <a:r>
              <a:rPr lang="ru-RU" dirty="0"/>
              <a:t> мен экспозиция </a:t>
            </a:r>
            <a:r>
              <a:rPr lang="ru-RU" dirty="0" err="1"/>
              <a:t>уақытына</a:t>
            </a:r>
            <a:r>
              <a:rPr lang="ru-RU" dirty="0"/>
              <a:t> </a:t>
            </a:r>
            <a:r>
              <a:rPr lang="ru-RU" dirty="0" err="1"/>
              <a:t>пропорционал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396DE2-1B6A-D7AC-BFB4-B068E8A93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959" y="3608438"/>
            <a:ext cx="6352082" cy="281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33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B479C-44CA-5A1B-4B68-B91E8DD07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p-n </a:t>
            </a:r>
            <a:r>
              <a:rPr lang="ru-RU" dirty="0" err="1"/>
              <a:t>өткелінің</a:t>
            </a:r>
            <a:r>
              <a:rPr lang="ru-RU" dirty="0"/>
              <a:t>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зарядты</a:t>
            </a:r>
            <a:r>
              <a:rPr lang="ru-RU" dirty="0"/>
              <a:t> </a:t>
            </a:r>
            <a:r>
              <a:rPr lang="ru-RU" dirty="0" err="1"/>
              <a:t>инъекциялау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әдісі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38F6A-DD86-C82C-FECC-3929F16D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2761"/>
            <a:ext cx="5474110" cy="3994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en-US" b="1" dirty="0">
                <a:highlight>
                  <a:srgbClr val="00FF00"/>
                </a:highlight>
              </a:rPr>
              <a:t>U0 &gt; 0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en-US" dirty="0"/>
              <a:t>p-n </a:t>
            </a:r>
            <a:r>
              <a:rPr lang="ru-RU" dirty="0" err="1"/>
              <a:t>өткелі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en-US" dirty="0"/>
              <a:t>p+ </a:t>
            </a:r>
            <a:r>
              <a:rPr lang="ru-RU" dirty="0" err="1"/>
              <a:t>аймақтан</a:t>
            </a:r>
            <a:r>
              <a:rPr lang="ru-RU" dirty="0"/>
              <a:t> </a:t>
            </a:r>
            <a:r>
              <a:rPr lang="ru-RU" dirty="0" err="1"/>
              <a:t>кемтіктер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электродқа</a:t>
            </a:r>
            <a:r>
              <a:rPr lang="ru-RU" dirty="0"/>
              <a:t> </a:t>
            </a:r>
            <a:r>
              <a:rPr lang="ru-RU" dirty="0" err="1"/>
              <a:t>енгізіледі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ток </a:t>
            </a:r>
            <a:r>
              <a:rPr lang="ru-RU" dirty="0" err="1"/>
              <a:t>жүреді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электродтың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заряд </a:t>
            </a:r>
            <a:r>
              <a:rPr lang="ru-RU" dirty="0" err="1"/>
              <a:t>жиналса</a:t>
            </a:r>
            <a:r>
              <a:rPr lang="ru-RU" dirty="0"/>
              <a:t>,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жазылады</a:t>
            </a:r>
            <a:r>
              <a:rPr lang="ru-RU" dirty="0"/>
              <a:t> «1».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en-US" dirty="0"/>
              <a:t>U0 = 0 </a:t>
            </a:r>
            <a:r>
              <a:rPr lang="ru-RU" dirty="0" err="1"/>
              <a:t>болса</a:t>
            </a:r>
            <a:r>
              <a:rPr lang="ru-RU" dirty="0"/>
              <a:t>, инъекция </a:t>
            </a:r>
            <a:r>
              <a:rPr lang="ru-RU" dirty="0" err="1"/>
              <a:t>болмайды</a:t>
            </a:r>
            <a:r>
              <a:rPr lang="ru-RU" dirty="0"/>
              <a:t>, заряд </a:t>
            </a:r>
            <a:r>
              <a:rPr lang="ru-RU" dirty="0" err="1"/>
              <a:t>жиынтығы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нөл</a:t>
            </a:r>
            <a:r>
              <a:rPr lang="ru-RU" dirty="0"/>
              <a:t> «0» </a:t>
            </a:r>
            <a:r>
              <a:rPr lang="ru-RU" dirty="0" err="1"/>
              <a:t>жазылады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4B25AA-B9DF-654C-7BE5-ECBD55B4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1724" y="2326054"/>
            <a:ext cx="5696870" cy="253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45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5880619-3B4C-EDE4-BCCD-8825C2A23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89935"/>
            <a:ext cx="10515600" cy="558702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матрицалық</a:t>
            </a:r>
            <a:r>
              <a:rPr lang="ru-RU" dirty="0"/>
              <a:t> </a:t>
            </a:r>
            <a:r>
              <a:rPr lang="kk-KZ" dirty="0"/>
              <a:t>ФПЗС</a:t>
            </a:r>
            <a:r>
              <a:rPr lang="ru-RU" dirty="0"/>
              <a:t> бар.</a:t>
            </a:r>
          </a:p>
          <a:p>
            <a:pPr algn="just"/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en-US" dirty="0"/>
              <a:t>FCCD-</a:t>
            </a:r>
            <a:r>
              <a:rPr lang="ru-RU" dirty="0"/>
              <a:t>де </a:t>
            </a:r>
            <a:r>
              <a:rPr lang="ru-RU" dirty="0" err="1"/>
              <a:t>фотосезімтал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қатарда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интеграциялық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сызықтық</a:t>
            </a:r>
            <a:r>
              <a:rPr lang="ru-RU" dirty="0"/>
              <a:t> </a:t>
            </a:r>
            <a:r>
              <a:rPr lang="en-US" dirty="0"/>
              <a:t>FCCD </a:t>
            </a:r>
            <a:r>
              <a:rPr lang="ru-RU" dirty="0" err="1"/>
              <a:t>кескінді</a:t>
            </a:r>
            <a:r>
              <a:rPr lang="ru-RU" dirty="0"/>
              <a:t> </a:t>
            </a:r>
            <a:r>
              <a:rPr lang="ru-RU" dirty="0" err="1"/>
              <a:t>қабылдайды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кескіннің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сызығын</a:t>
            </a:r>
            <a:r>
              <a:rPr lang="ru-RU" dirty="0"/>
              <a:t> </a:t>
            </a:r>
            <a:r>
              <a:rPr lang="ru-RU" dirty="0" err="1"/>
              <a:t>электрлік</a:t>
            </a:r>
            <a:r>
              <a:rPr lang="ru-RU" dirty="0"/>
              <a:t> (</a:t>
            </a:r>
            <a:r>
              <a:rPr lang="ru-RU" dirty="0" err="1"/>
              <a:t>цифрлық</a:t>
            </a:r>
            <a:r>
              <a:rPr lang="ru-RU" dirty="0"/>
              <a:t>) </a:t>
            </a:r>
            <a:r>
              <a:rPr lang="ru-RU" dirty="0" err="1"/>
              <a:t>сигналға</a:t>
            </a:r>
            <a:r>
              <a:rPr lang="ru-RU" dirty="0"/>
              <a:t> </a:t>
            </a:r>
            <a:r>
              <a:rPr lang="ru-RU" dirty="0" err="1"/>
              <a:t>түрлендіреді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Матрицалық</a:t>
            </a:r>
            <a:r>
              <a:rPr lang="ru-RU" dirty="0"/>
              <a:t> </a:t>
            </a:r>
            <a:r>
              <a:rPr lang="en-US" dirty="0"/>
              <a:t>FCCD - </a:t>
            </a:r>
            <a:r>
              <a:rPr lang="ru-RU" dirty="0" err="1"/>
              <a:t>фотосезімтал</a:t>
            </a:r>
            <a:r>
              <a:rPr lang="ru-RU" dirty="0"/>
              <a:t> </a:t>
            </a:r>
            <a:r>
              <a:rPr lang="ru-RU" dirty="0" err="1"/>
              <a:t>элементтер</a:t>
            </a:r>
            <a:r>
              <a:rPr lang="ru-RU" dirty="0"/>
              <a:t> </a:t>
            </a:r>
            <a:r>
              <a:rPr lang="ru-RU" dirty="0" err="1"/>
              <a:t>матрицада</a:t>
            </a:r>
            <a:r>
              <a:rPr lang="ru-RU" dirty="0"/>
              <a:t> </a:t>
            </a:r>
            <a:r>
              <a:rPr lang="ru-RU" dirty="0" err="1"/>
              <a:t>жолдар</a:t>
            </a:r>
            <a:r>
              <a:rPr lang="ru-RU" dirty="0"/>
              <a:t> мен </a:t>
            </a:r>
            <a:r>
              <a:rPr lang="ru-RU" dirty="0" err="1"/>
              <a:t>бағандарда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фотосезімтал</a:t>
            </a:r>
            <a:r>
              <a:rPr lang="ru-RU" dirty="0"/>
              <a:t> </a:t>
            </a:r>
            <a:r>
              <a:rPr lang="ru-RU" dirty="0" err="1"/>
              <a:t>зарядты</a:t>
            </a:r>
            <a:r>
              <a:rPr lang="ru-RU" dirty="0"/>
              <a:t> </a:t>
            </a:r>
            <a:r>
              <a:rPr lang="ru-RU" dirty="0" err="1"/>
              <a:t>тасымалдау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Цифрлық</a:t>
            </a:r>
            <a:r>
              <a:rPr lang="ru-RU" dirty="0"/>
              <a:t> ПЗС </a:t>
            </a:r>
            <a:r>
              <a:rPr lang="ru-RU" dirty="0" err="1"/>
              <a:t>дискретті</a:t>
            </a:r>
            <a:r>
              <a:rPr lang="ru-RU" dirty="0"/>
              <a:t> </a:t>
            </a:r>
            <a:r>
              <a:rPr lang="ru-RU" dirty="0" err="1"/>
              <a:t>функциялар</a:t>
            </a:r>
            <a:r>
              <a:rPr lang="ru-RU" dirty="0"/>
              <a:t>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сигналдарды</a:t>
            </a:r>
            <a:r>
              <a:rPr lang="ru-RU" dirty="0"/>
              <a:t> </a:t>
            </a:r>
            <a:r>
              <a:rPr lang="ru-RU" dirty="0" err="1"/>
              <a:t>өңдеуге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арифметикалық-логикалық</a:t>
            </a:r>
            <a:r>
              <a:rPr lang="ru-RU" dirty="0"/>
              <a:t> </a:t>
            </a:r>
            <a:r>
              <a:rPr lang="ru-RU" dirty="0" err="1"/>
              <a:t>өңдеуге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құрылымдарға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сақтауға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ru-RU" dirty="0" err="1"/>
              <a:t>құрылымдарға</a:t>
            </a:r>
            <a:r>
              <a:rPr lang="ru-RU" dirty="0"/>
              <a:t> – жад </a:t>
            </a:r>
            <a:r>
              <a:rPr lang="ru-RU" dirty="0" err="1"/>
              <a:t>құрылғыларына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Цифрлық</a:t>
            </a:r>
            <a:r>
              <a:rPr lang="ru-RU" dirty="0"/>
              <a:t> ПЗС </a:t>
            </a:r>
            <a:r>
              <a:rPr lang="ru-RU" dirty="0" err="1"/>
              <a:t>ауыспалы</a:t>
            </a:r>
            <a:r>
              <a:rPr lang="ru-RU" dirty="0"/>
              <a:t> </a:t>
            </a:r>
            <a:r>
              <a:rPr lang="ru-RU" dirty="0" err="1"/>
              <a:t>регистрлерді</a:t>
            </a:r>
            <a:r>
              <a:rPr lang="ru-RU" dirty="0"/>
              <a:t>,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арифметикалық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жад </a:t>
            </a:r>
            <a:r>
              <a:rPr lang="ru-RU" dirty="0" err="1"/>
              <a:t>құрылғыларын</a:t>
            </a:r>
            <a:r>
              <a:rPr lang="ru-RU" dirty="0"/>
              <a:t> </a:t>
            </a:r>
            <a:r>
              <a:rPr lang="ru-RU" dirty="0" err="1"/>
              <a:t>қамтуы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Оларда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қақпа</a:t>
            </a:r>
            <a:r>
              <a:rPr lang="ru-RU" dirty="0"/>
              <a:t> </a:t>
            </a:r>
            <a:r>
              <a:rPr lang="ru-RU" dirty="0" err="1"/>
              <a:t>астындағы</a:t>
            </a:r>
            <a:r>
              <a:rPr lang="ru-RU" dirty="0"/>
              <a:t> </a:t>
            </a:r>
            <a:r>
              <a:rPr lang="ru-RU" dirty="0" err="1"/>
              <a:t>әлеуетті</a:t>
            </a:r>
            <a:r>
              <a:rPr lang="ru-RU" dirty="0"/>
              <a:t> </a:t>
            </a:r>
            <a:r>
              <a:rPr lang="ru-RU" dirty="0" err="1"/>
              <a:t>ұңғымада</a:t>
            </a:r>
            <a:r>
              <a:rPr lang="ru-RU" dirty="0"/>
              <a:t> </a:t>
            </a:r>
            <a:r>
              <a:rPr lang="ru-RU" dirty="0" err="1"/>
              <a:t>локализацияланған</a:t>
            </a:r>
            <a:r>
              <a:rPr lang="ru-RU" dirty="0"/>
              <a:t> </a:t>
            </a:r>
            <a:r>
              <a:rPr lang="ru-RU" dirty="0" err="1"/>
              <a:t>зарядтардың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деңгейімен</a:t>
            </a:r>
            <a:r>
              <a:rPr lang="ru-RU" dirty="0"/>
              <a:t> </a:t>
            </a:r>
            <a:r>
              <a:rPr lang="ru-RU" dirty="0" err="1"/>
              <a:t>ұсынылған</a:t>
            </a:r>
            <a:r>
              <a:rPr lang="ru-RU" dirty="0"/>
              <a:t>.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күй</a:t>
            </a:r>
            <a:r>
              <a:rPr lang="ru-RU" dirty="0"/>
              <a:t> </a:t>
            </a:r>
            <a:r>
              <a:rPr lang="ru-RU" dirty="0" err="1"/>
              <a:t>ұңғымадағы</a:t>
            </a:r>
            <a:r>
              <a:rPr lang="ru-RU" dirty="0"/>
              <a:t> </a:t>
            </a:r>
            <a:r>
              <a:rPr lang="ru-RU" dirty="0" err="1"/>
              <a:t>максималды</a:t>
            </a:r>
            <a:r>
              <a:rPr lang="ru-RU" dirty="0"/>
              <a:t> заряд </a:t>
            </a:r>
            <a:r>
              <a:rPr lang="ru-RU" dirty="0" err="1"/>
              <a:t>пакетімен</a:t>
            </a:r>
            <a:r>
              <a:rPr lang="ru-RU" dirty="0"/>
              <a:t>,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нөлдік</a:t>
            </a:r>
            <a:r>
              <a:rPr lang="ru-RU" dirty="0"/>
              <a:t> </a:t>
            </a:r>
            <a:r>
              <a:rPr lang="ru-RU" dirty="0" err="1"/>
              <a:t>күй</a:t>
            </a:r>
            <a:r>
              <a:rPr lang="ru-RU" dirty="0"/>
              <a:t> </a:t>
            </a:r>
            <a:r>
              <a:rPr lang="ru-RU" dirty="0" err="1"/>
              <a:t>зарядтың</a:t>
            </a:r>
            <a:r>
              <a:rPr lang="ru-RU" dirty="0"/>
              <a:t> </a:t>
            </a:r>
            <a:r>
              <a:rPr lang="ru-RU" dirty="0" err="1"/>
              <a:t>жоқтығымен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фондық</a:t>
            </a:r>
            <a:r>
              <a:rPr lang="ru-RU" dirty="0"/>
              <a:t> </a:t>
            </a:r>
            <a:r>
              <a:rPr lang="ru-RU" dirty="0" err="1"/>
              <a:t>зарядтың</a:t>
            </a:r>
            <a:r>
              <a:rPr lang="ru-RU" dirty="0"/>
              <a:t> </a:t>
            </a:r>
            <a:r>
              <a:rPr lang="ru-RU" dirty="0" err="1"/>
              <a:t>шамасымен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en-US" dirty="0"/>
              <a:t>CCD </a:t>
            </a:r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 </a:t>
            </a:r>
            <a:r>
              <a:rPr lang="ru-RU" dirty="0" err="1"/>
              <a:t>динамикалық</a:t>
            </a:r>
            <a:r>
              <a:rPr lang="ru-RU" dirty="0"/>
              <a:t> </a:t>
            </a:r>
            <a:r>
              <a:rPr lang="ru-RU" dirty="0" err="1"/>
              <a:t>типке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регенерациялау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06741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CAF1CB-8B5B-9D59-6DBA-D60BA0A44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7072"/>
            <a:ext cx="10515600" cy="5799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3200" dirty="0"/>
              <a:t>МДП</a:t>
            </a:r>
            <a:r>
              <a:rPr lang="en-US" sz="3200" dirty="0"/>
              <a:t> </a:t>
            </a:r>
            <a:r>
              <a:rPr lang="ru-RU" sz="3200" dirty="0" err="1"/>
              <a:t>транзисторларына</a:t>
            </a:r>
            <a:r>
              <a:rPr lang="ru-RU" sz="3200" dirty="0"/>
              <a:t> </a:t>
            </a:r>
            <a:r>
              <a:rPr lang="ru-RU" sz="3200" dirty="0" err="1"/>
              <a:t>негізделген</a:t>
            </a:r>
            <a:r>
              <a:rPr lang="ru-RU" sz="3200" dirty="0"/>
              <a:t> </a:t>
            </a:r>
            <a:r>
              <a:rPr lang="en-US" sz="3200" dirty="0"/>
              <a:t>ROM-</a:t>
            </a:r>
            <a:r>
              <a:rPr lang="ru-RU" sz="3200" dirty="0"/>
              <a:t>дар </a:t>
            </a:r>
            <a:r>
              <a:rPr lang="ru-RU" sz="3200" dirty="0" err="1"/>
              <a:t>интеграцияның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дәрежесіне</a:t>
            </a:r>
            <a:r>
              <a:rPr lang="ru-RU" sz="3200" dirty="0"/>
              <a:t> </a:t>
            </a:r>
            <a:r>
              <a:rPr lang="ru-RU" sz="3200" dirty="0" err="1"/>
              <a:t>жету</a:t>
            </a:r>
            <a:r>
              <a:rPr lang="ru-RU" sz="3200" dirty="0"/>
              <a:t> </a:t>
            </a:r>
            <a:r>
              <a:rPr lang="ru-RU" sz="3200" dirty="0" err="1"/>
              <a:t>мүмкіндігіне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сәйкесінше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</a:t>
            </a:r>
            <a:r>
              <a:rPr lang="ru-RU" sz="3200" dirty="0" err="1"/>
              <a:t>ақпараттық</a:t>
            </a:r>
            <a:r>
              <a:rPr lang="ru-RU" sz="3200" dirty="0"/>
              <a:t> </a:t>
            </a:r>
            <a:r>
              <a:rPr lang="ru-RU" sz="3200" dirty="0" err="1"/>
              <a:t>сыйымдылыққа</a:t>
            </a:r>
            <a:r>
              <a:rPr lang="ru-RU" sz="3200" dirty="0"/>
              <a:t>, </a:t>
            </a:r>
            <a:r>
              <a:rPr lang="ru-RU" sz="3200" dirty="0" err="1"/>
              <a:t>сондай-ақ</a:t>
            </a:r>
            <a:r>
              <a:rPr lang="ru-RU" sz="3200" dirty="0"/>
              <a:t> </a:t>
            </a:r>
            <a:r>
              <a:rPr lang="ru-RU" sz="3200" dirty="0" err="1"/>
              <a:t>қуатты</a:t>
            </a:r>
            <a:r>
              <a:rPr lang="ru-RU" sz="3200" dirty="0"/>
              <a:t> аз </a:t>
            </a:r>
            <a:r>
              <a:rPr lang="ru-RU" sz="3200" dirty="0" err="1"/>
              <a:t>тұтынуға</a:t>
            </a:r>
            <a:r>
              <a:rPr lang="ru-RU" sz="3200" dirty="0"/>
              <a:t> </a:t>
            </a:r>
            <a:r>
              <a:rPr lang="ru-RU" sz="3200" dirty="0" err="1"/>
              <a:t>байланысты</a:t>
            </a:r>
            <a:r>
              <a:rPr lang="ru-RU" sz="3200" dirty="0"/>
              <a:t> </a:t>
            </a:r>
            <a:r>
              <a:rPr lang="ru-RU" sz="3200" dirty="0" err="1"/>
              <a:t>кеңінен</a:t>
            </a:r>
            <a:r>
              <a:rPr lang="ru-RU" sz="3200" dirty="0"/>
              <a:t> </a:t>
            </a:r>
            <a:r>
              <a:rPr lang="ru-RU" sz="3200" dirty="0" err="1"/>
              <a:t>қолданылады</a:t>
            </a:r>
            <a:r>
              <a:rPr lang="ru-RU" sz="3200" dirty="0"/>
              <a:t>. </a:t>
            </a:r>
            <a:r>
              <a:rPr lang="ru-RU" sz="3200" dirty="0" err="1"/>
              <a:t>Микропроцессорлық</a:t>
            </a:r>
            <a:r>
              <a:rPr lang="ru-RU" sz="3200" dirty="0"/>
              <a:t> </a:t>
            </a:r>
            <a:r>
              <a:rPr lang="ru-RU" sz="3200" dirty="0" err="1"/>
              <a:t>жүйелер</a:t>
            </a:r>
            <a:r>
              <a:rPr lang="ru-RU" sz="3200" dirty="0"/>
              <a:t> </a:t>
            </a:r>
            <a:r>
              <a:rPr lang="ru-RU" sz="3200" dirty="0" err="1"/>
              <a:t>үшін</a:t>
            </a:r>
            <a:r>
              <a:rPr lang="ru-RU" sz="3200" dirty="0"/>
              <a:t> </a:t>
            </a:r>
            <a:r>
              <a:rPr lang="ru-RU" sz="3200" b="1" dirty="0" err="1">
                <a:highlight>
                  <a:srgbClr val="00FF00"/>
                </a:highlight>
              </a:rPr>
              <a:t>қайта</a:t>
            </a:r>
            <a:r>
              <a:rPr lang="ru-RU" sz="3200" b="1" dirty="0">
                <a:highlight>
                  <a:srgbClr val="00FF00"/>
                </a:highlight>
              </a:rPr>
              <a:t> </a:t>
            </a:r>
            <a:r>
              <a:rPr lang="ru-RU" sz="3200" b="1" dirty="0" err="1">
                <a:highlight>
                  <a:srgbClr val="00FF00"/>
                </a:highlight>
              </a:rPr>
              <a:t>бағдарламаланатын</a:t>
            </a:r>
            <a:r>
              <a:rPr lang="ru-RU" sz="3200" b="1" dirty="0"/>
              <a:t> </a:t>
            </a:r>
            <a:r>
              <a:rPr lang="ru-RU" sz="3200" dirty="0"/>
              <a:t>жад </a:t>
            </a:r>
            <a:r>
              <a:rPr lang="ru-RU" sz="3200" dirty="0" err="1"/>
              <a:t>құрылғылары</a:t>
            </a:r>
            <a:r>
              <a:rPr lang="ru-RU" sz="3200" dirty="0"/>
              <a:t> </a:t>
            </a:r>
            <a:r>
              <a:rPr lang="ru-RU" sz="3200" dirty="0" err="1"/>
              <a:t>болуы</a:t>
            </a:r>
            <a:r>
              <a:rPr lang="ru-RU" sz="3200" dirty="0"/>
              <a:t> </a:t>
            </a:r>
            <a:r>
              <a:rPr lang="ru-RU" sz="3200" dirty="0" err="1"/>
              <a:t>қажет</a:t>
            </a:r>
            <a:r>
              <a:rPr lang="ru-RU" sz="3200" dirty="0"/>
              <a:t>: </a:t>
            </a:r>
            <a:r>
              <a:rPr lang="ru-RU" sz="3200" dirty="0" err="1"/>
              <a:t>ақпарат</a:t>
            </a:r>
            <a:r>
              <a:rPr lang="ru-RU" sz="3200" dirty="0"/>
              <a:t> </a:t>
            </a:r>
            <a:r>
              <a:rPr lang="ru-RU" sz="3200" dirty="0" err="1"/>
              <a:t>жылдар</a:t>
            </a:r>
            <a:r>
              <a:rPr lang="ru-RU" sz="3200" dirty="0"/>
              <a:t> </a:t>
            </a:r>
            <a:r>
              <a:rPr lang="ru-RU" sz="3200" dirty="0" err="1"/>
              <a:t>бойы</a:t>
            </a:r>
            <a:r>
              <a:rPr lang="ru-RU" sz="3200" dirty="0"/>
              <a:t> </a:t>
            </a:r>
            <a:r>
              <a:rPr lang="ru-RU" sz="3200" dirty="0" err="1"/>
              <a:t>сақталуы</a:t>
            </a:r>
            <a:r>
              <a:rPr lang="ru-RU" sz="3200" dirty="0"/>
              <a:t> </a:t>
            </a:r>
            <a:r>
              <a:rPr lang="ru-RU" sz="3200" dirty="0" err="1"/>
              <a:t>мүмкін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ақпаратты</a:t>
            </a:r>
            <a:r>
              <a:rPr lang="ru-RU" sz="3200" dirty="0"/>
              <a:t> </a:t>
            </a:r>
            <a:r>
              <a:rPr lang="ru-RU" sz="3200" dirty="0" err="1"/>
              <a:t>толығымен</a:t>
            </a:r>
            <a:r>
              <a:rPr lang="ru-RU" sz="3200" dirty="0"/>
              <a:t>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ішінара</a:t>
            </a:r>
            <a:r>
              <a:rPr lang="ru-RU" sz="3200" dirty="0"/>
              <a:t> </a:t>
            </a:r>
            <a:r>
              <a:rPr lang="ru-RU" sz="3200" dirty="0" err="1"/>
              <a:t>өшіруге</a:t>
            </a:r>
            <a:r>
              <a:rPr lang="ru-RU" sz="3200" dirty="0"/>
              <a:t>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ru-RU" sz="3200" dirty="0" err="1"/>
              <a:t>жаңасын</a:t>
            </a:r>
            <a:r>
              <a:rPr lang="ru-RU" sz="3200" dirty="0"/>
              <a:t> </a:t>
            </a:r>
            <a:r>
              <a:rPr lang="ru-RU" sz="3200" dirty="0" err="1"/>
              <a:t>енгізуге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</a:t>
            </a:r>
            <a:r>
              <a:rPr lang="ru-RU" sz="3200" dirty="0" err="1"/>
              <a:t>қайта</a:t>
            </a:r>
            <a:r>
              <a:rPr lang="ru-RU" sz="3200" dirty="0"/>
              <a:t> </a:t>
            </a:r>
            <a:r>
              <a:rPr lang="ru-RU" sz="3200" dirty="0" err="1"/>
              <a:t>бағдарламаланатын</a:t>
            </a:r>
            <a:r>
              <a:rPr lang="ru-RU" sz="3200" dirty="0"/>
              <a:t> тек </a:t>
            </a:r>
            <a:r>
              <a:rPr lang="ru-RU" sz="3200" dirty="0" err="1"/>
              <a:t>оқуға</a:t>
            </a:r>
            <a:r>
              <a:rPr lang="ru-RU" sz="3200" dirty="0"/>
              <a:t> </a:t>
            </a:r>
            <a:r>
              <a:rPr lang="ru-RU" sz="3200" dirty="0" err="1"/>
              <a:t>арналған</a:t>
            </a:r>
            <a:r>
              <a:rPr lang="ru-RU" sz="3200" dirty="0"/>
              <a:t> жад </a:t>
            </a:r>
            <a:r>
              <a:rPr lang="ru-RU" sz="3200" dirty="0" err="1"/>
              <a:t>құрылғылары</a:t>
            </a:r>
            <a:r>
              <a:rPr lang="ru-RU" sz="3200" dirty="0"/>
              <a:t> (</a:t>
            </a:r>
            <a:r>
              <a:rPr lang="en-US" sz="3200" dirty="0"/>
              <a:t>PROM).</a:t>
            </a:r>
            <a:r>
              <a:rPr lang="kk-KZ" sz="3200" dirty="0"/>
              <a:t> </a:t>
            </a:r>
            <a:r>
              <a:rPr lang="en-US" sz="3200" dirty="0"/>
              <a:t>PROM </a:t>
            </a:r>
            <a:r>
              <a:rPr lang="ru-RU" sz="3200" dirty="0" err="1"/>
              <a:t>іске</a:t>
            </a:r>
            <a:r>
              <a:rPr lang="ru-RU" sz="3200" dirty="0"/>
              <a:t> </a:t>
            </a:r>
            <a:r>
              <a:rPr lang="ru-RU" sz="3200" dirty="0" err="1"/>
              <a:t>асыру</a:t>
            </a:r>
            <a:r>
              <a:rPr lang="ru-RU" sz="3200" dirty="0"/>
              <a:t> </a:t>
            </a:r>
            <a:r>
              <a:rPr lang="ru-RU" sz="3200" dirty="0" err="1"/>
              <a:t>үшін</a:t>
            </a:r>
            <a:r>
              <a:rPr lang="ru-RU" sz="3200" dirty="0"/>
              <a:t> </a:t>
            </a:r>
            <a:r>
              <a:rPr lang="kk-KZ" sz="3200" dirty="0"/>
              <a:t>МДП</a:t>
            </a:r>
            <a:r>
              <a:rPr lang="en-US" sz="3200" dirty="0"/>
              <a:t> </a:t>
            </a:r>
            <a:r>
              <a:rPr lang="ru-RU" sz="3200" dirty="0"/>
              <a:t>транзисторы </a:t>
            </a:r>
            <a:r>
              <a:rPr lang="ru-RU" sz="3200" dirty="0" err="1"/>
              <a:t>қажет</a:t>
            </a:r>
            <a:r>
              <a:rPr lang="ru-RU" sz="3200" dirty="0"/>
              <a:t>, </a:t>
            </a:r>
            <a:r>
              <a:rPr lang="ru-RU" sz="3200" dirty="0" err="1"/>
              <a:t>онда</a:t>
            </a:r>
            <a:r>
              <a:rPr lang="ru-RU" sz="3200" dirty="0"/>
              <a:t> </a:t>
            </a:r>
            <a:r>
              <a:rPr lang="ru-RU" sz="3200" dirty="0" err="1"/>
              <a:t>диэлектрикке</a:t>
            </a:r>
            <a:r>
              <a:rPr lang="ru-RU" sz="3200" dirty="0"/>
              <a:t> </a:t>
            </a:r>
            <a:r>
              <a:rPr lang="ru-RU" sz="3200" dirty="0" err="1"/>
              <a:t>орнатылған</a:t>
            </a:r>
            <a:r>
              <a:rPr lang="ru-RU" sz="3200" dirty="0"/>
              <a:t> </a:t>
            </a:r>
            <a:r>
              <a:rPr lang="ru-RU" sz="3200" dirty="0" err="1"/>
              <a:t>зарядты</a:t>
            </a:r>
            <a:r>
              <a:rPr lang="ru-RU" sz="3200" dirty="0"/>
              <a:t> </a:t>
            </a:r>
            <a:r>
              <a:rPr lang="ru-RU" sz="3200" dirty="0" err="1"/>
              <a:t>өзгерту</a:t>
            </a:r>
            <a:r>
              <a:rPr lang="ru-RU" sz="3200" dirty="0"/>
              <a:t>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шекті</a:t>
            </a:r>
            <a:r>
              <a:rPr lang="ru-RU" sz="3200" dirty="0"/>
              <a:t> </a:t>
            </a:r>
            <a:r>
              <a:rPr lang="ru-RU" sz="3200" dirty="0" err="1"/>
              <a:t>кернеуді</a:t>
            </a:r>
            <a:r>
              <a:rPr lang="ru-RU" sz="3200" dirty="0"/>
              <a:t> </a:t>
            </a:r>
            <a:r>
              <a:rPr lang="ru-RU" sz="3200" dirty="0" err="1"/>
              <a:t>қайтымды</a:t>
            </a:r>
            <a:r>
              <a:rPr lang="ru-RU" sz="3200" dirty="0"/>
              <a:t> </a:t>
            </a:r>
            <a:r>
              <a:rPr lang="ru-RU" sz="3200" dirty="0" err="1"/>
              <a:t>түрде</a:t>
            </a:r>
            <a:r>
              <a:rPr lang="ru-RU" sz="3200" dirty="0"/>
              <a:t> </a:t>
            </a:r>
            <a:r>
              <a:rPr lang="ru-RU" sz="3200" dirty="0" err="1"/>
              <a:t>өзгертуге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00011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E7D7D8-69E1-206D-7C5D-DC2254ECB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047"/>
            <a:ext cx="10515600" cy="566791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БИС ППЗУ-</a:t>
            </a:r>
            <a:r>
              <a:rPr lang="ru-RU" dirty="0" err="1"/>
              <a:t>лардың</a:t>
            </a:r>
            <a:r>
              <a:rPr lang="ru-RU" dirty="0"/>
              <a:t> </a:t>
            </a:r>
            <a:r>
              <a:rPr lang="ru-RU" dirty="0" err="1"/>
              <a:t>элементтік</a:t>
            </a:r>
            <a:r>
              <a:rPr lang="ru-RU" dirty="0"/>
              <a:t> </a:t>
            </a:r>
            <a:r>
              <a:rPr lang="ru-RU" dirty="0" err="1"/>
              <a:t>базалары</a:t>
            </a:r>
            <a:r>
              <a:rPr lang="ru-RU" dirty="0"/>
              <a:t>:</a:t>
            </a:r>
          </a:p>
          <a:p>
            <a:r>
              <a:rPr lang="ru-RU" dirty="0"/>
              <a:t>МДП-транзисторы со структурой металл-нитрид-оксид-полупроводник (</a:t>
            </a:r>
            <a:r>
              <a:rPr lang="ru-RU" dirty="0">
                <a:highlight>
                  <a:srgbClr val="FFFF00"/>
                </a:highlight>
              </a:rPr>
              <a:t>МНОП</a:t>
            </a:r>
            <a:r>
              <a:rPr lang="ru-RU" dirty="0"/>
              <a:t> - транзистор); </a:t>
            </a:r>
          </a:p>
          <a:p>
            <a:r>
              <a:rPr lang="ru-RU" dirty="0"/>
              <a:t>лавинно-инжекционные МДП-транзисторы с плавающим затвором (транзисторы </a:t>
            </a:r>
            <a:r>
              <a:rPr lang="ru-RU" dirty="0">
                <a:highlight>
                  <a:srgbClr val="FFFF00"/>
                </a:highlight>
              </a:rPr>
              <a:t>ЛИПЗМДП</a:t>
            </a:r>
            <a:r>
              <a:rPr lang="ru-RU" dirty="0"/>
              <a:t>);</a:t>
            </a:r>
          </a:p>
          <a:p>
            <a:r>
              <a:rPr lang="ru-RU" dirty="0"/>
              <a:t>МДП-транзисторы с плавающим и управляющим затворами (</a:t>
            </a:r>
            <a:r>
              <a:rPr lang="ru-RU" dirty="0" err="1"/>
              <a:t>двухзатворный</a:t>
            </a:r>
            <a:r>
              <a:rPr lang="ru-RU" dirty="0"/>
              <a:t> МДП-транзистор).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17559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2B625F-359B-B8FA-6DCA-D91151E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04178"/>
            <a:ext cx="10515600" cy="1325563"/>
          </a:xfrm>
        </p:spPr>
        <p:txBody>
          <a:bodyPr/>
          <a:lstStyle/>
          <a:p>
            <a:r>
              <a:rPr lang="ru-RU" dirty="0"/>
              <a:t>МНОП-транзистор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16FCBB-7D1E-4E23-AC48-6F455C91E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2998"/>
            <a:ext cx="10515600" cy="5403965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M</a:t>
            </a:r>
            <a:r>
              <a:rPr lang="ru-RU" dirty="0"/>
              <a:t>НОП</a:t>
            </a:r>
            <a:r>
              <a:rPr lang="en-US" dirty="0"/>
              <a:t> </a:t>
            </a:r>
            <a:r>
              <a:rPr lang="ru-RU" dirty="0"/>
              <a:t>транзисторы </a:t>
            </a:r>
            <a:r>
              <a:rPr lang="kk-KZ" dirty="0"/>
              <a:t>затвор</a:t>
            </a:r>
            <a:r>
              <a:rPr lang="ru-RU" dirty="0"/>
              <a:t> </a:t>
            </a:r>
            <a:r>
              <a:rPr lang="ru-RU" dirty="0" err="1"/>
              <a:t>диэлектригі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қабатты</a:t>
            </a:r>
            <a:r>
              <a:rPr lang="ru-RU" dirty="0"/>
              <a:t> </a:t>
            </a:r>
            <a:r>
              <a:rPr lang="ru-RU" dirty="0" err="1"/>
              <a:t>жабынды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r>
              <a:rPr lang="ru-RU" dirty="0"/>
              <a:t>: </a:t>
            </a:r>
            <a:r>
              <a:rPr lang="ru-RU" dirty="0" err="1"/>
              <a:t>бірінші</a:t>
            </a:r>
            <a:r>
              <a:rPr lang="ru-RU" dirty="0"/>
              <a:t> диэлектрик </a:t>
            </a:r>
            <a:r>
              <a:rPr lang="ru-RU" dirty="0" err="1"/>
              <a:t>ретінде</a:t>
            </a:r>
            <a:r>
              <a:rPr lang="ru-RU" dirty="0"/>
              <a:t> кремний </a:t>
            </a:r>
            <a:r>
              <a:rPr lang="ru-RU" dirty="0" err="1"/>
              <a:t>диоксидінің</a:t>
            </a:r>
            <a:r>
              <a:rPr lang="ru-RU" dirty="0"/>
              <a:t> </a:t>
            </a:r>
            <a:r>
              <a:rPr lang="ru-RU" dirty="0" err="1"/>
              <a:t>туннельдік</a:t>
            </a:r>
            <a:r>
              <a:rPr lang="ru-RU" dirty="0"/>
              <a:t> </a:t>
            </a:r>
            <a:r>
              <a:rPr lang="ru-RU" dirty="0" err="1"/>
              <a:t>мөлдір</a:t>
            </a:r>
            <a:r>
              <a:rPr lang="ru-RU" dirty="0"/>
              <a:t> </a:t>
            </a:r>
            <a:r>
              <a:rPr lang="ru-RU" dirty="0" err="1"/>
              <a:t>қабатын</a:t>
            </a:r>
            <a:r>
              <a:rPr lang="ru-RU" dirty="0"/>
              <a:t> (50 </a:t>
            </a:r>
            <a:r>
              <a:rPr lang="en-US" dirty="0"/>
              <a:t>Ǻ</a:t>
            </a:r>
            <a:r>
              <a:rPr lang="kk-KZ" dirty="0"/>
              <a:t>-ден аз</a:t>
            </a:r>
            <a:r>
              <a:rPr lang="en-US" dirty="0"/>
              <a:t>) </a:t>
            </a:r>
            <a:r>
              <a:rPr lang="ru-RU" dirty="0" err="1"/>
              <a:t>пайдаланады</a:t>
            </a:r>
            <a:r>
              <a:rPr lang="ru-RU" dirty="0"/>
              <a:t>, </a:t>
            </a:r>
            <a:r>
              <a:rPr lang="ru-RU" dirty="0" err="1"/>
              <a:t>екінші</a:t>
            </a:r>
            <a:r>
              <a:rPr lang="ru-RU" dirty="0"/>
              <a:t> диэлектрик </a:t>
            </a:r>
            <a:r>
              <a:rPr lang="ru-RU" dirty="0" err="1"/>
              <a:t>ретінде</a:t>
            </a:r>
            <a:r>
              <a:rPr lang="ru-RU" dirty="0"/>
              <a:t> кремний </a:t>
            </a:r>
            <a:r>
              <a:rPr lang="ru-RU" dirty="0" err="1"/>
              <a:t>нитридінің</a:t>
            </a:r>
            <a:r>
              <a:rPr lang="ru-RU" dirty="0"/>
              <a:t> </a:t>
            </a:r>
            <a:r>
              <a:rPr lang="ru-RU" dirty="0" err="1"/>
              <a:t>қалың</a:t>
            </a:r>
            <a:r>
              <a:rPr lang="ru-RU" dirty="0"/>
              <a:t> (</a:t>
            </a:r>
            <a:r>
              <a:rPr lang="en-US" dirty="0"/>
              <a:t>d ≈ 1000 Å) </a:t>
            </a:r>
            <a:r>
              <a:rPr lang="ru-RU" dirty="0" err="1"/>
              <a:t>қабаты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Кремний </a:t>
            </a:r>
            <a:r>
              <a:rPr lang="ru-RU" dirty="0" err="1"/>
              <a:t>нитриді</a:t>
            </a:r>
            <a:r>
              <a:rPr lang="ru-RU" dirty="0"/>
              <a:t> </a:t>
            </a:r>
            <a:r>
              <a:rPr lang="en-US" dirty="0"/>
              <a:t>Si3N4</a:t>
            </a:r>
            <a:r>
              <a:rPr lang="kk-KZ" dirty="0"/>
              <a:t> тыйым салынған аймақта</a:t>
            </a:r>
            <a:r>
              <a:rPr lang="en-US" dirty="0"/>
              <a:t>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жолақты</a:t>
            </a:r>
            <a:r>
              <a:rPr lang="ru-RU" dirty="0"/>
              <a:t> </a:t>
            </a:r>
            <a:r>
              <a:rPr lang="ru-RU" dirty="0" err="1"/>
              <a:t>ұстағыштарға</a:t>
            </a:r>
            <a:r>
              <a:rPr lang="ru-RU" dirty="0"/>
              <a:t> (ловушка) </a:t>
            </a:r>
            <a:r>
              <a:rPr lang="ru-RU" dirty="0" err="1"/>
              <a:t>және</a:t>
            </a:r>
            <a:r>
              <a:rPr lang="ru-RU" dirty="0"/>
              <a:t> кремний </a:t>
            </a:r>
            <a:r>
              <a:rPr lang="ru-RU" dirty="0" err="1"/>
              <a:t>диоксидінен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есе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өтімділікке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en-US" dirty="0"/>
              <a:t>Si3N4 </a:t>
            </a:r>
            <a:r>
              <a:rPr lang="ru-RU" dirty="0" err="1"/>
              <a:t>нитридінің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</a:t>
            </a:r>
            <a:r>
              <a:rPr lang="ru-RU" dirty="0" err="1"/>
              <a:t>салынған</a:t>
            </a:r>
            <a:r>
              <a:rPr lang="ru-RU" dirty="0"/>
              <a:t> </a:t>
            </a:r>
            <a:r>
              <a:rPr lang="ru-RU" dirty="0" err="1"/>
              <a:t>зонасының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en-US" dirty="0"/>
              <a:t>SiO2 </a:t>
            </a:r>
            <a:r>
              <a:rPr lang="ru-RU" dirty="0" err="1"/>
              <a:t>диоксидінен</a:t>
            </a:r>
            <a:r>
              <a:rPr lang="ru-RU" dirty="0"/>
              <a:t> </a:t>
            </a:r>
            <a:r>
              <a:rPr lang="ru-RU" dirty="0" err="1"/>
              <a:t>кіші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E3B6AD-1275-323E-A03D-6AF02B29B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102" y="4003093"/>
            <a:ext cx="4241522" cy="23942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F53703-9BDA-E612-02E3-E871640BD961}"/>
              </a:ext>
            </a:extLst>
          </p:cNvPr>
          <p:cNvSpPr txBox="1"/>
          <p:nvPr/>
        </p:nvSpPr>
        <p:spPr>
          <a:xfrm>
            <a:off x="5592844" y="6303118"/>
            <a:ext cx="1006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1-сурет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3117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C1DAAD-1DBC-2B37-6BF0-BC240BEF4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51"/>
            <a:ext cx="10515600" cy="59130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құрылғысы</a:t>
            </a:r>
            <a:r>
              <a:rPr lang="ru-RU" dirty="0"/>
              <a:t> </a:t>
            </a:r>
            <a:r>
              <a:rPr lang="ru-RU" dirty="0" err="1"/>
              <a:t>режимінде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істегенде</a:t>
            </a:r>
            <a:r>
              <a:rPr lang="ru-RU" dirty="0"/>
              <a:t> </a:t>
            </a:r>
            <a:r>
              <a:rPr lang="kk-KZ" dirty="0"/>
              <a:t>МНОП</a:t>
            </a:r>
            <a:r>
              <a:rPr lang="en-US" dirty="0"/>
              <a:t> </a:t>
            </a:r>
            <a:r>
              <a:rPr lang="ru-RU" dirty="0" err="1"/>
              <a:t>транзисторында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қарастырайық</a:t>
            </a:r>
            <a:r>
              <a:rPr lang="ru-RU" dirty="0"/>
              <a:t>. 2-суретте </a:t>
            </a:r>
            <a:r>
              <a:rPr lang="en-US" dirty="0"/>
              <a:t>MNOS </a:t>
            </a:r>
            <a:r>
              <a:rPr lang="ru-RU" dirty="0" err="1"/>
              <a:t>транзисторының</a:t>
            </a:r>
            <a:r>
              <a:rPr lang="ru-RU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диаграммасы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0330D9-FE35-418D-6A2C-7CE0A72FD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070" y="1996245"/>
            <a:ext cx="10067827" cy="32818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CBE51E-7B47-9D95-80B7-79877FA587EE}"/>
              </a:ext>
            </a:extLst>
          </p:cNvPr>
          <p:cNvSpPr txBox="1"/>
          <p:nvPr/>
        </p:nvSpPr>
        <p:spPr>
          <a:xfrm>
            <a:off x="2368091" y="5278065"/>
            <a:ext cx="76317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2-сурет. а –</a:t>
            </a:r>
            <a:r>
              <a:rPr lang="ru-RU" sz="2400" dirty="0" err="1"/>
              <a:t>затвордағы</a:t>
            </a:r>
            <a:r>
              <a:rPr lang="ru-RU" sz="2400" dirty="0"/>
              <a:t> </a:t>
            </a:r>
            <a:r>
              <a:rPr lang="ru-RU" sz="2400" dirty="0" err="1"/>
              <a:t>кернеу</a:t>
            </a:r>
            <a:r>
              <a:rPr lang="ru-RU" sz="2400" dirty="0"/>
              <a:t> 0 В-</a:t>
            </a:r>
            <a:r>
              <a:rPr lang="ru-RU" sz="2400" dirty="0" err="1"/>
              <a:t>ке</a:t>
            </a:r>
            <a:r>
              <a:rPr lang="ru-RU" sz="2400" dirty="0"/>
              <a:t> </a:t>
            </a:r>
            <a:r>
              <a:rPr lang="ru-RU" sz="2400" dirty="0" err="1"/>
              <a:t>тең</a:t>
            </a:r>
            <a:r>
              <a:rPr lang="ru-RU" sz="2400" dirty="0"/>
              <a:t>, ловушка </a:t>
            </a:r>
            <a:r>
              <a:rPr lang="ru-RU" sz="2400" dirty="0" err="1"/>
              <a:t>толтырылмаған</a:t>
            </a:r>
            <a:r>
              <a:rPr lang="ru-RU" sz="2400" dirty="0"/>
              <a:t>; б - </a:t>
            </a:r>
            <a:r>
              <a:rPr lang="ru-RU" sz="2400" dirty="0" err="1"/>
              <a:t>информацилық</a:t>
            </a:r>
            <a:r>
              <a:rPr lang="ru-RU" sz="2400" dirty="0"/>
              <a:t> </a:t>
            </a:r>
            <a:r>
              <a:rPr lang="ru-RU" sz="2400" dirty="0" err="1"/>
              <a:t>зарядтың</a:t>
            </a:r>
            <a:r>
              <a:rPr lang="ru-RU" sz="2400" dirty="0"/>
              <a:t> </a:t>
            </a:r>
            <a:r>
              <a:rPr lang="ru-RU" sz="2400" dirty="0" err="1"/>
              <a:t>жазылуы</a:t>
            </a:r>
            <a:r>
              <a:rPr lang="ru-RU" sz="2400" dirty="0"/>
              <a:t>; в - </a:t>
            </a:r>
            <a:r>
              <a:rPr lang="ru-RU" sz="2400" dirty="0" err="1"/>
              <a:t>информациялық</a:t>
            </a:r>
            <a:r>
              <a:rPr lang="ru-RU" sz="2400" dirty="0"/>
              <a:t> </a:t>
            </a:r>
            <a:r>
              <a:rPr lang="ru-RU" sz="2400" dirty="0" err="1"/>
              <a:t>зарядты</a:t>
            </a:r>
            <a:r>
              <a:rPr lang="ru-RU" sz="2400" dirty="0"/>
              <a:t> </a:t>
            </a:r>
            <a:r>
              <a:rPr lang="ru-RU" sz="2400" dirty="0" err="1"/>
              <a:t>өшіру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1234587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C1DAAD-1DBC-2B37-6BF0-BC240BEF4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3951"/>
            <a:ext cx="10515600" cy="59130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Затворға</a:t>
            </a:r>
            <a:r>
              <a:rPr lang="ru-RU" dirty="0"/>
              <a:t> +</a:t>
            </a:r>
            <a:r>
              <a:rPr lang="en-US" dirty="0"/>
              <a:t>VGS 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импульсі</a:t>
            </a:r>
            <a:r>
              <a:rPr lang="ru-RU" dirty="0"/>
              <a:t> </a:t>
            </a:r>
            <a:r>
              <a:rPr lang="ru-RU" dirty="0" err="1"/>
              <a:t>берілгенде</a:t>
            </a:r>
            <a:r>
              <a:rPr lang="ru-RU" dirty="0"/>
              <a:t>, оксид пен </a:t>
            </a:r>
            <a:r>
              <a:rPr lang="ru-RU" dirty="0" err="1"/>
              <a:t>нитридтің</a:t>
            </a:r>
            <a:r>
              <a:rPr lang="ru-RU" dirty="0"/>
              <a:t> 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тұрақтыларының</a:t>
            </a:r>
            <a:r>
              <a:rPr lang="ru-RU" dirty="0"/>
              <a:t> </a:t>
            </a:r>
            <a:r>
              <a:rPr lang="ru-RU" dirty="0" err="1"/>
              <a:t>айырмашылығына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оксидте</a:t>
            </a:r>
            <a:r>
              <a:rPr lang="ru-RU" dirty="0"/>
              <a:t> </a:t>
            </a:r>
            <a:r>
              <a:rPr lang="ru-RU" dirty="0" err="1"/>
              <a:t>күшті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өткізгіштен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оксид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нитридке</a:t>
            </a:r>
            <a:r>
              <a:rPr lang="ru-RU" dirty="0"/>
              <a:t> </a:t>
            </a:r>
            <a:r>
              <a:rPr lang="ru-RU" dirty="0" err="1"/>
              <a:t>туннельдік</a:t>
            </a:r>
            <a:r>
              <a:rPr lang="ru-RU" dirty="0"/>
              <a:t> </a:t>
            </a:r>
            <a:r>
              <a:rPr lang="ru-RU" dirty="0" err="1"/>
              <a:t>айдалуын</a:t>
            </a:r>
            <a:r>
              <a:rPr lang="ru-RU" dirty="0"/>
              <a:t> </a:t>
            </a:r>
            <a:r>
              <a:rPr lang="ru-RU" dirty="0" err="1"/>
              <a:t>тудырады</a:t>
            </a:r>
            <a:r>
              <a:rPr lang="ru-RU" dirty="0"/>
              <a:t>. </a:t>
            </a:r>
            <a:r>
              <a:rPr lang="ru-RU" dirty="0" err="1"/>
              <a:t>Инъекцияланған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кремний </a:t>
            </a:r>
            <a:r>
              <a:rPr lang="ru-RU" dirty="0" err="1"/>
              <a:t>нитридінің</a:t>
            </a:r>
            <a:r>
              <a:rPr lang="ru-RU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саңылауындағы</a:t>
            </a:r>
            <a:r>
              <a:rPr lang="ru-RU" dirty="0"/>
              <a:t> </a:t>
            </a:r>
            <a:r>
              <a:rPr lang="ru-RU" dirty="0" err="1"/>
              <a:t>тұзақтармен</a:t>
            </a:r>
            <a:r>
              <a:rPr lang="ru-RU" dirty="0"/>
              <a:t> </a:t>
            </a:r>
            <a:r>
              <a:rPr lang="ru-RU" dirty="0" err="1"/>
              <a:t>ұсталады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0330D9-FE35-418D-6A2C-7CE0A72FD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466" y="2633188"/>
            <a:ext cx="8217031" cy="2678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CBE51E-7B47-9D95-80B7-79877FA587EE}"/>
              </a:ext>
            </a:extLst>
          </p:cNvPr>
          <p:cNvSpPr txBox="1"/>
          <p:nvPr/>
        </p:nvSpPr>
        <p:spPr>
          <a:xfrm>
            <a:off x="2368091" y="5278065"/>
            <a:ext cx="76317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2-сурет. а –</a:t>
            </a:r>
            <a:r>
              <a:rPr lang="ru-RU" sz="2400" dirty="0" err="1"/>
              <a:t>затвордағы</a:t>
            </a:r>
            <a:r>
              <a:rPr lang="ru-RU" sz="2400" dirty="0"/>
              <a:t> </a:t>
            </a:r>
            <a:r>
              <a:rPr lang="ru-RU" sz="2400" dirty="0" err="1"/>
              <a:t>кернеу</a:t>
            </a:r>
            <a:r>
              <a:rPr lang="ru-RU" sz="2400" dirty="0"/>
              <a:t> 0 В-</a:t>
            </a:r>
            <a:r>
              <a:rPr lang="ru-RU" sz="2400" dirty="0" err="1"/>
              <a:t>ке</a:t>
            </a:r>
            <a:r>
              <a:rPr lang="ru-RU" sz="2400" dirty="0"/>
              <a:t> </a:t>
            </a:r>
            <a:r>
              <a:rPr lang="ru-RU" sz="2400" dirty="0" err="1"/>
              <a:t>тең</a:t>
            </a:r>
            <a:r>
              <a:rPr lang="ru-RU" sz="2400" dirty="0"/>
              <a:t>, ловушка </a:t>
            </a:r>
            <a:r>
              <a:rPr lang="ru-RU" sz="2400" dirty="0" err="1"/>
              <a:t>толтырылмаған</a:t>
            </a:r>
            <a:r>
              <a:rPr lang="ru-RU" sz="2400" dirty="0"/>
              <a:t>; б - </a:t>
            </a:r>
            <a:r>
              <a:rPr lang="ru-RU" sz="2400" dirty="0" err="1"/>
              <a:t>информацилық</a:t>
            </a:r>
            <a:r>
              <a:rPr lang="ru-RU" sz="2400" dirty="0"/>
              <a:t> </a:t>
            </a:r>
            <a:r>
              <a:rPr lang="ru-RU" sz="2400" dirty="0" err="1"/>
              <a:t>зарядтың</a:t>
            </a:r>
            <a:r>
              <a:rPr lang="ru-RU" sz="2400" dirty="0"/>
              <a:t> </a:t>
            </a:r>
            <a:r>
              <a:rPr lang="ru-RU" sz="2400" dirty="0" err="1"/>
              <a:t>жазылуы</a:t>
            </a:r>
            <a:r>
              <a:rPr lang="ru-RU" sz="2400" dirty="0"/>
              <a:t>; в - </a:t>
            </a:r>
            <a:r>
              <a:rPr lang="ru-RU" sz="2400" dirty="0" err="1"/>
              <a:t>информациялық</a:t>
            </a:r>
            <a:r>
              <a:rPr lang="ru-RU" sz="2400" dirty="0"/>
              <a:t> </a:t>
            </a:r>
            <a:r>
              <a:rPr lang="ru-RU" sz="2400" dirty="0" err="1"/>
              <a:t>зарядты</a:t>
            </a:r>
            <a:r>
              <a:rPr lang="ru-RU" sz="2400" dirty="0"/>
              <a:t> </a:t>
            </a:r>
            <a:r>
              <a:rPr lang="ru-RU" sz="2400" dirty="0" err="1"/>
              <a:t>өшіру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1149210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4E32EEE-EE47-7D94-66BE-D14A1BE55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219"/>
            <a:ext cx="10515600" cy="581874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Затвордан</a:t>
            </a:r>
            <a:r>
              <a:rPr lang="ru-RU" dirty="0"/>
              <a:t> </a:t>
            </a:r>
            <a:r>
              <a:rPr lang="ru-RU" dirty="0" err="1"/>
              <a:t>кернеуді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тастағаннан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айдалған</a:t>
            </a:r>
            <a:r>
              <a:rPr lang="ru-RU" dirty="0"/>
              <a:t> заряд </a:t>
            </a:r>
            <a:r>
              <a:rPr lang="ru-RU" dirty="0" err="1"/>
              <a:t>ұзақ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бойы</a:t>
            </a:r>
            <a:r>
              <a:rPr lang="ru-RU" dirty="0"/>
              <a:t> </a:t>
            </a:r>
            <a:r>
              <a:rPr lang="ru-RU" dirty="0" err="1"/>
              <a:t>тұзақ</a:t>
            </a:r>
            <a:r>
              <a:rPr lang="ru-RU" dirty="0"/>
              <a:t> </a:t>
            </a:r>
            <a:r>
              <a:rPr lang="ru-RU" dirty="0" err="1"/>
              <a:t>орталықтарында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кіріктірілген</a:t>
            </a:r>
            <a:r>
              <a:rPr lang="ru-RU" dirty="0"/>
              <a:t> </a:t>
            </a:r>
            <a:r>
              <a:rPr lang="ru-RU" dirty="0" err="1"/>
              <a:t>инверсиялық</a:t>
            </a:r>
            <a:r>
              <a:rPr lang="ru-RU" dirty="0"/>
              <a:t> </a:t>
            </a:r>
            <a:r>
              <a:rPr lang="ru-RU" dirty="0" err="1"/>
              <a:t>арнаның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импульсі</a:t>
            </a:r>
            <a:r>
              <a:rPr lang="ru-RU" dirty="0"/>
              <a:t> - </a:t>
            </a:r>
            <a:r>
              <a:rPr lang="en-US" dirty="0"/>
              <a:t>VGS </a:t>
            </a:r>
            <a:r>
              <a:rPr lang="ru-RU" dirty="0" err="1"/>
              <a:t>қақпаға</a:t>
            </a:r>
            <a:r>
              <a:rPr lang="ru-RU" dirty="0"/>
              <a:t> </a:t>
            </a:r>
            <a:r>
              <a:rPr lang="ru-RU" dirty="0" err="1"/>
              <a:t>берілгенде</a:t>
            </a:r>
            <a:r>
              <a:rPr lang="ru-RU" dirty="0"/>
              <a:t>, </a:t>
            </a:r>
            <a:r>
              <a:rPr lang="ru-RU" dirty="0" err="1"/>
              <a:t>электрондар</a:t>
            </a:r>
            <a:r>
              <a:rPr lang="ru-RU" dirty="0"/>
              <a:t> кремний </a:t>
            </a:r>
            <a:r>
              <a:rPr lang="ru-RU" dirty="0" err="1"/>
              <a:t>нитридіндегі</a:t>
            </a:r>
            <a:r>
              <a:rPr lang="ru-RU" dirty="0"/>
              <a:t> </a:t>
            </a:r>
            <a:r>
              <a:rPr lang="ru-RU" dirty="0" err="1"/>
              <a:t>тұзақтардан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ru-RU" dirty="0" err="1"/>
              <a:t>зонасына</a:t>
            </a:r>
            <a:r>
              <a:rPr lang="ru-RU" dirty="0"/>
              <a:t> </a:t>
            </a:r>
            <a:r>
              <a:rPr lang="ru-RU" dirty="0" err="1"/>
              <a:t>туннельденеді</a:t>
            </a:r>
            <a:r>
              <a:rPr lang="ru-RU" dirty="0"/>
              <a:t> (3-сурет). </a:t>
            </a:r>
            <a:r>
              <a:rPr lang="ru-RU" dirty="0" err="1"/>
              <a:t>Затвордан</a:t>
            </a:r>
            <a:r>
              <a:rPr lang="ru-RU" dirty="0"/>
              <a:t>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жойылған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инверсиялық</a:t>
            </a:r>
            <a:r>
              <a:rPr lang="ru-RU" dirty="0"/>
              <a:t> </a:t>
            </a:r>
            <a:r>
              <a:rPr lang="ru-RU" dirty="0" err="1"/>
              <a:t>арна</a:t>
            </a:r>
            <a:r>
              <a:rPr lang="ru-RU" dirty="0"/>
              <a:t> </a:t>
            </a:r>
            <a:r>
              <a:rPr lang="ru-RU" dirty="0" err="1"/>
              <a:t>жоғалады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291410-DCFC-60AB-F50A-DC08120A3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3123" y="3803717"/>
            <a:ext cx="2505075" cy="2286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B1EA19-7E3E-58F9-3C84-F0563C834A93}"/>
              </a:ext>
            </a:extLst>
          </p:cNvPr>
          <p:cNvSpPr txBox="1"/>
          <p:nvPr/>
        </p:nvSpPr>
        <p:spPr>
          <a:xfrm>
            <a:off x="5589221" y="6315115"/>
            <a:ext cx="11728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3</a:t>
            </a:r>
            <a:r>
              <a:rPr lang="ru-RU" sz="1800" dirty="0"/>
              <a:t>-сурет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840460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BA1638-2B5F-D0FA-4538-6D2779ABD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Қалқымалы</a:t>
            </a:r>
            <a:r>
              <a:rPr lang="ru-RU" dirty="0"/>
              <a:t> (</a:t>
            </a:r>
            <a:r>
              <a:rPr lang="ru-RU" dirty="0" err="1"/>
              <a:t>өзгермелі</a:t>
            </a:r>
            <a:r>
              <a:rPr lang="ru-RU" dirty="0"/>
              <a:t>) </a:t>
            </a:r>
            <a:r>
              <a:rPr lang="ru-RU" dirty="0" err="1"/>
              <a:t>қақпасы</a:t>
            </a:r>
            <a:r>
              <a:rPr lang="ru-RU" dirty="0"/>
              <a:t> бар МДП</a:t>
            </a:r>
            <a:r>
              <a:rPr lang="en-US" dirty="0"/>
              <a:t> </a:t>
            </a:r>
            <a:r>
              <a:rPr lang="ru-RU" dirty="0"/>
              <a:t>транзистор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43FB3F-0F66-21FE-EA03-936766C96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транзисторларда</a:t>
            </a:r>
            <a:r>
              <a:rPr lang="ru-RU" dirty="0"/>
              <a:t> </a:t>
            </a:r>
            <a:r>
              <a:rPr lang="ru-RU" dirty="0" err="1"/>
              <a:t>инъекциялық</a:t>
            </a:r>
            <a:r>
              <a:rPr lang="ru-RU" dirty="0"/>
              <a:t> заряд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затвордың</a:t>
            </a:r>
            <a:r>
              <a:rPr lang="ru-RU" dirty="0"/>
              <a:t> </a:t>
            </a:r>
            <a:r>
              <a:rPr lang="ru-RU" dirty="0" err="1"/>
              <a:t>диэлектрлік</a:t>
            </a:r>
            <a:r>
              <a:rPr lang="ru-RU" dirty="0"/>
              <a:t> </a:t>
            </a:r>
            <a:r>
              <a:rPr lang="ru-RU" dirty="0" err="1"/>
              <a:t>қабаттары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қалқымалы</a:t>
            </a:r>
            <a:r>
              <a:rPr lang="ru-RU" dirty="0"/>
              <a:t> </a:t>
            </a:r>
            <a:r>
              <a:rPr lang="ru-RU" dirty="0" err="1"/>
              <a:t>қақпада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r>
              <a:rPr lang="ru-RU" dirty="0"/>
              <a:t>. </a:t>
            </a:r>
            <a:r>
              <a:rPr lang="ru-RU" dirty="0" err="1"/>
              <a:t>Қалқымалы</a:t>
            </a:r>
            <a:r>
              <a:rPr lang="ru-RU" dirty="0"/>
              <a:t> поликремний затворы бар </a:t>
            </a:r>
            <a:r>
              <a:rPr lang="ru-RU" dirty="0" err="1"/>
              <a:t>лавинді-инъекциялық</a:t>
            </a:r>
            <a:r>
              <a:rPr lang="ru-RU" dirty="0"/>
              <a:t> МДП</a:t>
            </a:r>
            <a:r>
              <a:rPr lang="en-US" dirty="0"/>
              <a:t> </a:t>
            </a:r>
            <a:r>
              <a:rPr lang="ru-RU" dirty="0" err="1"/>
              <a:t>транзисторының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</a:t>
            </a:r>
            <a:r>
              <a:rPr lang="ru-RU" dirty="0" err="1"/>
              <a:t>суретте</a:t>
            </a:r>
            <a:r>
              <a:rPr lang="ru-RU" dirty="0"/>
              <a:t> </a:t>
            </a:r>
            <a:r>
              <a:rPr lang="ru-RU" dirty="0" err="1"/>
              <a:t>көрсетілген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B4C6BF-6F45-9887-468F-CB925AC07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10"/>
          <a:stretch/>
        </p:blipFill>
        <p:spPr>
          <a:xfrm>
            <a:off x="3704451" y="3793786"/>
            <a:ext cx="5048250" cy="217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394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9448</TotalTime>
  <Words>1490</Words>
  <Application>Microsoft Office PowerPoint</Application>
  <PresentationFormat>Широкоэкранный</PresentationFormat>
  <Paragraphs>66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Микроэлектроника 13-лекция  Жартылай өткізгішті ПЗУ-дың (ROM – Read-only memory, тек оқуға арналған жадының) элементтері</vt:lpstr>
      <vt:lpstr>Негізгі қолданылған әдебиет</vt:lpstr>
      <vt:lpstr>Презентация PowerPoint</vt:lpstr>
      <vt:lpstr>Презентация PowerPoint</vt:lpstr>
      <vt:lpstr>МНОП-транзистор</vt:lpstr>
      <vt:lpstr>Презентация PowerPoint</vt:lpstr>
      <vt:lpstr>Презентация PowerPoint</vt:lpstr>
      <vt:lpstr>Презентация PowerPoint</vt:lpstr>
      <vt:lpstr>Қалқымалы (өзгермелі) қақпасы бар МДП транзистор</vt:lpstr>
      <vt:lpstr>Презентация PowerPoint</vt:lpstr>
      <vt:lpstr>Презентация PowerPoint</vt:lpstr>
      <vt:lpstr>!!!!</vt:lpstr>
      <vt:lpstr>Екі затворлы МДП-транзистор </vt:lpstr>
      <vt:lpstr>Презентация PowerPoint</vt:lpstr>
      <vt:lpstr>Приборы с зарядовой связью (ПЗС) CCD, charge-coupled device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оптикалық енгізу әдісі</vt:lpstr>
      <vt:lpstr>Презентация PowerPoint</vt:lpstr>
      <vt:lpstr>p-n өткелінің көмегімен зарядты инъекциялау арқылы ақпаратты енгізу әдісі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378</cp:revision>
  <dcterms:created xsi:type="dcterms:W3CDTF">2023-01-29T05:23:02Z</dcterms:created>
  <dcterms:modified xsi:type="dcterms:W3CDTF">2023-04-18T04:44:10Z</dcterms:modified>
</cp:coreProperties>
</file>